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4"/>
  </p:sldMasterIdLst>
  <p:notesMasterIdLst>
    <p:notesMasterId r:id="rId36"/>
  </p:notesMasterIdLst>
  <p:handoutMasterIdLst>
    <p:handoutMasterId r:id="rId37"/>
  </p:handoutMasterIdLst>
  <p:sldIdLst>
    <p:sldId id="293" r:id="rId5"/>
    <p:sldId id="258" r:id="rId6"/>
    <p:sldId id="295" r:id="rId7"/>
    <p:sldId id="277" r:id="rId8"/>
    <p:sldId id="333" r:id="rId9"/>
    <p:sldId id="332" r:id="rId10"/>
    <p:sldId id="334" r:id="rId11"/>
    <p:sldId id="335" r:id="rId12"/>
    <p:sldId id="303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08" r:id="rId21"/>
    <p:sldId id="344" r:id="rId22"/>
    <p:sldId id="309" r:id="rId23"/>
    <p:sldId id="346" r:id="rId24"/>
    <p:sldId id="347" r:id="rId25"/>
    <p:sldId id="348" r:id="rId26"/>
    <p:sldId id="349" r:id="rId27"/>
    <p:sldId id="350" r:id="rId28"/>
    <p:sldId id="312" r:id="rId29"/>
    <p:sldId id="351" r:id="rId30"/>
    <p:sldId id="352" r:id="rId31"/>
    <p:sldId id="355" r:id="rId32"/>
    <p:sldId id="357" r:id="rId33"/>
    <p:sldId id="328" r:id="rId34"/>
    <p:sldId id="330" r:id="rId35"/>
  </p:sldIdLst>
  <p:sldSz cx="9144000" cy="5143500" type="screen16x9"/>
  <p:notesSz cx="6797675" cy="9926638"/>
  <p:defaultTextStyle>
    <a:defPPr>
      <a:defRPr lang="en-US"/>
    </a:defPPr>
    <a:lvl1pPr marL="0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980DCE-84EB-26B8-382C-6BCD0C906254}" v="3" dt="2024-02-22T13:00:16.312"/>
    <p1510:client id="{91364B51-70CA-2D6E-8A28-227BF65344AB}" v="31" dt="2024-02-21T12:41:29.240"/>
  </p1510:revLst>
</p1510:revInfo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112" d="100"/>
          <a:sy n="112" d="100"/>
        </p:scale>
        <p:origin x="566" y="67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270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Barwacz-Mikuła" userId="S::bbmikula@mcp.malopolska.pl::72ea0c60-44b3-46b7-a25e-9c2c6e7716b2" providerId="AD" clId="Web-{55980DCE-84EB-26B8-382C-6BCD0C906254}"/>
    <pc:docChg chg="modSld">
      <pc:chgData name="Barbara Barwacz-Mikuła" userId="S::bbmikula@mcp.malopolska.pl::72ea0c60-44b3-46b7-a25e-9c2c6e7716b2" providerId="AD" clId="Web-{55980DCE-84EB-26B8-382C-6BCD0C906254}" dt="2024-02-22T13:00:16.312" v="3" actId="20577"/>
      <pc:docMkLst>
        <pc:docMk/>
      </pc:docMkLst>
      <pc:sldChg chg="modSp">
        <pc:chgData name="Barbara Barwacz-Mikuła" userId="S::bbmikula@mcp.malopolska.pl::72ea0c60-44b3-46b7-a25e-9c2c6e7716b2" providerId="AD" clId="Web-{55980DCE-84EB-26B8-382C-6BCD0C906254}" dt="2024-02-22T13:00:16.312" v="3" actId="20577"/>
        <pc:sldMkLst>
          <pc:docMk/>
          <pc:sldMk cId="3486684511" sldId="258"/>
        </pc:sldMkLst>
        <pc:spChg chg="mod">
          <ac:chgData name="Barbara Barwacz-Mikuła" userId="S::bbmikula@mcp.malopolska.pl::72ea0c60-44b3-46b7-a25e-9c2c6e7716b2" providerId="AD" clId="Web-{55980DCE-84EB-26B8-382C-6BCD0C906254}" dt="2024-02-22T13:00:16.312" v="3" actId="20577"/>
          <ac:spMkLst>
            <pc:docMk/>
            <pc:sldMk cId="3486684511" sldId="258"/>
            <ac:spMk id="2" creationId="{12430B7D-8364-4D7A-AE47-9AA414D9F7DD}"/>
          </ac:spMkLst>
        </pc:spChg>
      </pc:sldChg>
    </pc:docChg>
  </pc:docChgLst>
  <pc:docChgLst>
    <pc:chgData name="Ewa Zabrzańska" userId="S::ezabrzanska@mcp.malopolska.pl::b55d16a0-cbad-4bda-85bc-3278c7429ae3" providerId="AD" clId="Web-{39D9ED07-5549-1C4D-1B7E-CD3D0475667C}"/>
    <pc:docChg chg="sldOrd">
      <pc:chgData name="Ewa Zabrzańska" userId="S::ezabrzanska@mcp.malopolska.pl::b55d16a0-cbad-4bda-85bc-3278c7429ae3" providerId="AD" clId="Web-{39D9ED07-5549-1C4D-1B7E-CD3D0475667C}" dt="2024-01-12T07:59:27.023" v="0"/>
      <pc:docMkLst>
        <pc:docMk/>
      </pc:docMkLst>
      <pc:sldChg chg="ord">
        <pc:chgData name="Ewa Zabrzańska" userId="S::ezabrzanska@mcp.malopolska.pl::b55d16a0-cbad-4bda-85bc-3278c7429ae3" providerId="AD" clId="Web-{39D9ED07-5549-1C4D-1B7E-CD3D0475667C}" dt="2024-01-12T07:59:27.023" v="0"/>
        <pc:sldMkLst>
          <pc:docMk/>
          <pc:sldMk cId="581794039" sldId="276"/>
        </pc:sldMkLst>
      </pc:sldChg>
    </pc:docChg>
  </pc:docChgLst>
  <pc:docChgLst>
    <pc:chgData name="Barbara Barwacz-Mikuła" userId="S::bbmikula@mcp.malopolska.pl::72ea0c60-44b3-46b7-a25e-9c2c6e7716b2" providerId="AD" clId="Web-{91364B51-70CA-2D6E-8A28-227BF65344AB}"/>
    <pc:docChg chg="modSld">
      <pc:chgData name="Barbara Barwacz-Mikuła" userId="S::bbmikula@mcp.malopolska.pl::72ea0c60-44b3-46b7-a25e-9c2c6e7716b2" providerId="AD" clId="Web-{91364B51-70CA-2D6E-8A28-227BF65344AB}" dt="2024-02-21T12:41:29.240" v="28" actId="20577"/>
      <pc:docMkLst>
        <pc:docMk/>
      </pc:docMkLst>
      <pc:sldChg chg="delSp modSp">
        <pc:chgData name="Barbara Barwacz-Mikuła" userId="S::bbmikula@mcp.malopolska.pl::72ea0c60-44b3-46b7-a25e-9c2c6e7716b2" providerId="AD" clId="Web-{91364B51-70CA-2D6E-8A28-227BF65344AB}" dt="2024-02-21T12:39:59.296" v="2"/>
        <pc:sldMkLst>
          <pc:docMk/>
          <pc:sldMk cId="902646949" sldId="277"/>
        </pc:sldMkLst>
        <pc:spChg chg="del">
          <ac:chgData name="Barbara Barwacz-Mikuła" userId="S::bbmikula@mcp.malopolska.pl::72ea0c60-44b3-46b7-a25e-9c2c6e7716b2" providerId="AD" clId="Web-{91364B51-70CA-2D6E-8A28-227BF65344AB}" dt="2024-02-21T12:39:57.078" v="0"/>
          <ac:spMkLst>
            <pc:docMk/>
            <pc:sldMk cId="902646949" sldId="277"/>
            <ac:spMk id="21" creationId="{00000000-0000-0000-0000-000000000000}"/>
          </ac:spMkLst>
        </pc:spChg>
        <pc:spChg chg="del mod">
          <ac:chgData name="Barbara Barwacz-Mikuła" userId="S::bbmikula@mcp.malopolska.pl::72ea0c60-44b3-46b7-a25e-9c2c6e7716b2" providerId="AD" clId="Web-{91364B51-70CA-2D6E-8A28-227BF65344AB}" dt="2024-02-21T12:39:59.296" v="2"/>
          <ac:spMkLst>
            <pc:docMk/>
            <pc:sldMk cId="902646949" sldId="277"/>
            <ac:spMk id="22" creationId="{00000000-0000-0000-0000-000000000000}"/>
          </ac:spMkLst>
        </pc:spChg>
      </pc:sldChg>
      <pc:sldChg chg="modSp">
        <pc:chgData name="Barbara Barwacz-Mikuła" userId="S::bbmikula@mcp.malopolska.pl::72ea0c60-44b3-46b7-a25e-9c2c6e7716b2" providerId="AD" clId="Web-{91364B51-70CA-2D6E-8A28-227BF65344AB}" dt="2024-02-21T12:40:25.157" v="7" actId="1076"/>
        <pc:sldMkLst>
          <pc:docMk/>
          <pc:sldMk cId="2426821754" sldId="299"/>
        </pc:sldMkLst>
        <pc:spChg chg="mod">
          <ac:chgData name="Barbara Barwacz-Mikuła" userId="S::bbmikula@mcp.malopolska.pl::72ea0c60-44b3-46b7-a25e-9c2c6e7716b2" providerId="AD" clId="Web-{91364B51-70CA-2D6E-8A28-227BF65344AB}" dt="2024-02-21T12:40:25.157" v="7" actId="1076"/>
          <ac:spMkLst>
            <pc:docMk/>
            <pc:sldMk cId="2426821754" sldId="299"/>
            <ac:spMk id="12" creationId="{00000000-0000-0000-0000-000000000000}"/>
          </ac:spMkLst>
        </pc:spChg>
      </pc:sldChg>
      <pc:sldChg chg="modSp">
        <pc:chgData name="Barbara Barwacz-Mikuła" userId="S::bbmikula@mcp.malopolska.pl::72ea0c60-44b3-46b7-a25e-9c2c6e7716b2" providerId="AD" clId="Web-{91364B51-70CA-2D6E-8A28-227BF65344AB}" dt="2024-02-21T12:41:29.240" v="28" actId="20577"/>
        <pc:sldMkLst>
          <pc:docMk/>
          <pc:sldMk cId="3903413487" sldId="300"/>
        </pc:sldMkLst>
        <pc:spChg chg="mod">
          <ac:chgData name="Barbara Barwacz-Mikuła" userId="S::bbmikula@mcp.malopolska.pl::72ea0c60-44b3-46b7-a25e-9c2c6e7716b2" providerId="AD" clId="Web-{91364B51-70CA-2D6E-8A28-227BF65344AB}" dt="2024-02-21T12:41:29.240" v="28" actId="20577"/>
          <ac:spMkLst>
            <pc:docMk/>
            <pc:sldMk cId="3903413487" sldId="300"/>
            <ac:spMk id="1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0B42F5-E4D3-4DE0-83E1-0734682C0ED3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150253C6-DB60-44D7-9506-974C91F44CDE}">
      <dgm:prSet custT="1"/>
      <dgm:spPr/>
      <dgm:t>
        <a:bodyPr/>
        <a:lstStyle/>
        <a:p>
          <a:pPr rtl="0"/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a) badawczy charakter projektu oraz planowana forma wdrożenia, 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1C22CA-2C61-42A0-81FC-DD095A96729E}" type="parTrans" cxnId="{51443B9A-4E63-4E74-ADDC-7A1FD121C51B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A859D2-B1E6-41F7-A360-9FAA5318191A}" type="sibTrans" cxnId="{51443B9A-4E63-4E74-ADDC-7A1FD121C51B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230AD0-CF35-4E65-AE33-92392CE4AECC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b) merytoryczny i techniczny potencjał na rzecz realizacji projektu, 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E045AE-B4F6-4FC9-8615-F4C9F75E1CBB}" type="parTrans" cxnId="{26B820BC-EE1B-4FB1-BA2F-61786C8B1A8F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7430DF-2682-4E66-AA0C-A7CA5521420A}" type="sibTrans" cxnId="{26B820BC-EE1B-4FB1-BA2F-61786C8B1A8F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AA3F34-74C0-4443-8942-F4A1A919EE4A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c) logika projektu i zarządzanie ryzykiem, 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1C6179-F120-4952-8A3A-0CC6CAC942DF}" type="parTrans" cxnId="{05B8FEC4-A6D6-4DEE-A38D-6915F96ECFF9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AA7085-11A6-4F76-90A7-857C6821E46B}" type="sibTrans" cxnId="{05B8FEC4-A6D6-4DEE-A38D-6915F96ECFF9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AF1738-4641-46AB-B3D8-74FC2F21ECF3}">
      <dgm:prSet custT="1"/>
      <dgm:spPr/>
      <dgm:t>
        <a:bodyPr/>
        <a:lstStyle/>
        <a:p>
          <a:pPr rtl="0"/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d) innowacyjność rezultatów projektu co najmniej w skali rynku polskiego, (innowacja produktowa lub innowacja w procesie biznesowym).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E5516E-183C-4B82-AF2C-BF07162C864F}" type="parTrans" cxnId="{F1BF98F3-3F1D-4AF3-A8C4-C5ECCF18B578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A2E8D8-2ED9-41EE-A0BA-E5A9F3F1FB0A}" type="sibTrans" cxnId="{F1BF98F3-3F1D-4AF3-A8C4-C5ECCF18B578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47125C-AC1D-4888-90BC-5BFFEF480DA2}" type="pres">
      <dgm:prSet presAssocID="{8E0B42F5-E4D3-4DE0-83E1-0734682C0E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9BE834D-D6F2-407A-B90A-7044874EB0A3}" type="pres">
      <dgm:prSet presAssocID="{150253C6-DB60-44D7-9506-974C91F44CD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885281A-D95F-41F6-938F-AAE8AD47AA1A}" type="pres">
      <dgm:prSet presAssocID="{5AA859D2-B1E6-41F7-A360-9FAA5318191A}" presName="spacer" presStyleCnt="0"/>
      <dgm:spPr/>
    </dgm:pt>
    <dgm:pt modelId="{15EF974C-3D8A-4095-B6C9-D65A269441A9}" type="pres">
      <dgm:prSet presAssocID="{23230AD0-CF35-4E65-AE33-92392CE4AE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ACE10B0-497C-4B3D-8CFE-EB83A16C142D}" type="pres">
      <dgm:prSet presAssocID="{1B7430DF-2682-4E66-AA0C-A7CA5521420A}" presName="spacer" presStyleCnt="0"/>
      <dgm:spPr/>
    </dgm:pt>
    <dgm:pt modelId="{E1B8DDF3-04A1-4074-A657-8179F15281A6}" type="pres">
      <dgm:prSet presAssocID="{4BAA3F34-74C0-4443-8942-F4A1A919EE4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84D62F-0116-4CBD-9C73-72F92B4222A4}" type="pres">
      <dgm:prSet presAssocID="{F7AA7085-11A6-4F76-90A7-857C6821E46B}" presName="spacer" presStyleCnt="0"/>
      <dgm:spPr/>
    </dgm:pt>
    <dgm:pt modelId="{AE4126BB-28DC-4065-93B2-5F405ED49371}" type="pres">
      <dgm:prSet presAssocID="{B1AF1738-4641-46AB-B3D8-74FC2F21ECF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5B8FEC4-A6D6-4DEE-A38D-6915F96ECFF9}" srcId="{8E0B42F5-E4D3-4DE0-83E1-0734682C0ED3}" destId="{4BAA3F34-74C0-4443-8942-F4A1A919EE4A}" srcOrd="2" destOrd="0" parTransId="{781C6179-F120-4952-8A3A-0CC6CAC942DF}" sibTransId="{F7AA7085-11A6-4F76-90A7-857C6821E46B}"/>
    <dgm:cxn modelId="{F1BF98F3-3F1D-4AF3-A8C4-C5ECCF18B578}" srcId="{8E0B42F5-E4D3-4DE0-83E1-0734682C0ED3}" destId="{B1AF1738-4641-46AB-B3D8-74FC2F21ECF3}" srcOrd="3" destOrd="0" parTransId="{C3E5516E-183C-4B82-AF2C-BF07162C864F}" sibTransId="{66A2E8D8-2ED9-41EE-A0BA-E5A9F3F1FB0A}"/>
    <dgm:cxn modelId="{FDBDEBB9-0642-4A02-AF14-157DCC134434}" type="presOf" srcId="{23230AD0-CF35-4E65-AE33-92392CE4AECC}" destId="{15EF974C-3D8A-4095-B6C9-D65A269441A9}" srcOrd="0" destOrd="0" presId="urn:microsoft.com/office/officeart/2005/8/layout/vList2"/>
    <dgm:cxn modelId="{E098F453-354D-4F2B-9DAF-D9730E556E07}" type="presOf" srcId="{B1AF1738-4641-46AB-B3D8-74FC2F21ECF3}" destId="{AE4126BB-28DC-4065-93B2-5F405ED49371}" srcOrd="0" destOrd="0" presId="urn:microsoft.com/office/officeart/2005/8/layout/vList2"/>
    <dgm:cxn modelId="{CF3B9903-C3E8-4B83-B840-F38F1F40765D}" type="presOf" srcId="{4BAA3F34-74C0-4443-8942-F4A1A919EE4A}" destId="{E1B8DDF3-04A1-4074-A657-8179F15281A6}" srcOrd="0" destOrd="0" presId="urn:microsoft.com/office/officeart/2005/8/layout/vList2"/>
    <dgm:cxn modelId="{51443B9A-4E63-4E74-ADDC-7A1FD121C51B}" srcId="{8E0B42F5-E4D3-4DE0-83E1-0734682C0ED3}" destId="{150253C6-DB60-44D7-9506-974C91F44CDE}" srcOrd="0" destOrd="0" parTransId="{231C22CA-2C61-42A0-81FC-DD095A96729E}" sibTransId="{5AA859D2-B1E6-41F7-A360-9FAA5318191A}"/>
    <dgm:cxn modelId="{26B820BC-EE1B-4FB1-BA2F-61786C8B1A8F}" srcId="{8E0B42F5-E4D3-4DE0-83E1-0734682C0ED3}" destId="{23230AD0-CF35-4E65-AE33-92392CE4AECC}" srcOrd="1" destOrd="0" parTransId="{97E045AE-B4F6-4FC9-8615-F4C9F75E1CBB}" sibTransId="{1B7430DF-2682-4E66-AA0C-A7CA5521420A}"/>
    <dgm:cxn modelId="{02A400D0-381D-4AED-8E7F-8DB99B5391D4}" type="presOf" srcId="{150253C6-DB60-44D7-9506-974C91F44CDE}" destId="{B9BE834D-D6F2-407A-B90A-7044874EB0A3}" srcOrd="0" destOrd="0" presId="urn:microsoft.com/office/officeart/2005/8/layout/vList2"/>
    <dgm:cxn modelId="{EA928652-B59E-4483-A7F1-8B3CDC242DDC}" type="presOf" srcId="{8E0B42F5-E4D3-4DE0-83E1-0734682C0ED3}" destId="{2247125C-AC1D-4888-90BC-5BFFEF480DA2}" srcOrd="0" destOrd="0" presId="urn:microsoft.com/office/officeart/2005/8/layout/vList2"/>
    <dgm:cxn modelId="{7510DF84-71E5-4562-8555-6AB8A9E06E11}" type="presParOf" srcId="{2247125C-AC1D-4888-90BC-5BFFEF480DA2}" destId="{B9BE834D-D6F2-407A-B90A-7044874EB0A3}" srcOrd="0" destOrd="0" presId="urn:microsoft.com/office/officeart/2005/8/layout/vList2"/>
    <dgm:cxn modelId="{CC6CAC6C-38A5-476D-B295-B91CDC75A4EC}" type="presParOf" srcId="{2247125C-AC1D-4888-90BC-5BFFEF480DA2}" destId="{7885281A-D95F-41F6-938F-AAE8AD47AA1A}" srcOrd="1" destOrd="0" presId="urn:microsoft.com/office/officeart/2005/8/layout/vList2"/>
    <dgm:cxn modelId="{47A3C701-EEB7-4903-8BA1-D477E8B85055}" type="presParOf" srcId="{2247125C-AC1D-4888-90BC-5BFFEF480DA2}" destId="{15EF974C-3D8A-4095-B6C9-D65A269441A9}" srcOrd="2" destOrd="0" presId="urn:microsoft.com/office/officeart/2005/8/layout/vList2"/>
    <dgm:cxn modelId="{C65CF5D1-52C3-44EB-AFC0-18DDDC298E12}" type="presParOf" srcId="{2247125C-AC1D-4888-90BC-5BFFEF480DA2}" destId="{3ACE10B0-497C-4B3D-8CFE-EB83A16C142D}" srcOrd="3" destOrd="0" presId="urn:microsoft.com/office/officeart/2005/8/layout/vList2"/>
    <dgm:cxn modelId="{D83BE980-FFB4-4B4C-98ED-5218AA51468E}" type="presParOf" srcId="{2247125C-AC1D-4888-90BC-5BFFEF480DA2}" destId="{E1B8DDF3-04A1-4074-A657-8179F15281A6}" srcOrd="4" destOrd="0" presId="urn:microsoft.com/office/officeart/2005/8/layout/vList2"/>
    <dgm:cxn modelId="{E1539FED-72D0-490A-9AB9-1B35251D0ACC}" type="presParOf" srcId="{2247125C-AC1D-4888-90BC-5BFFEF480DA2}" destId="{7384D62F-0116-4CBD-9C73-72F92B4222A4}" srcOrd="5" destOrd="0" presId="urn:microsoft.com/office/officeart/2005/8/layout/vList2"/>
    <dgm:cxn modelId="{0971124B-49C7-400D-8E3C-05B362193AC0}" type="presParOf" srcId="{2247125C-AC1D-4888-90BC-5BFFEF480DA2}" destId="{AE4126BB-28DC-4065-93B2-5F405ED4937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7713FFF-BC0D-4B7F-AE80-326F9D263E39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pl-PL"/>
        </a:p>
      </dgm:t>
    </dgm:pt>
    <dgm:pt modelId="{C87876DC-3B33-4DCE-9AC4-08AF9747B0D6}">
      <dgm:prSet custT="1"/>
      <dgm:spPr/>
      <dgm:t>
        <a:bodyPr/>
        <a:lstStyle/>
        <a:p>
          <a:pPr rtl="0"/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a) transformację gospodarki w kierunku przemysłów 4.0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56975C-C78F-4D85-80C2-12672A207EE1}" type="parTrans" cxnId="{2E682743-69CC-45CC-806E-971D25DB723E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901C3E-94F4-4F7D-BD06-102A9DFA6CAF}" type="sibTrans" cxnId="{2E682743-69CC-45CC-806E-971D25DB723E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E9E531-C414-46BD-B8BA-181A5E1DCCD2}">
      <dgm:prSet custT="1"/>
      <dgm:spPr/>
      <dgm:t>
        <a:bodyPr/>
        <a:lstStyle/>
        <a:p>
          <a:pPr rtl="0">
            <a:lnSpc>
              <a:spcPct val="119000"/>
            </a:lnSpc>
          </a:pPr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b) realizację celów Europejskiego Zielonego Ładu, w tym gospodarki o obiegu zamkniętym i niskoemisyjnej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069326-6201-4F26-83FD-8F59CDB8CB94}" type="parTrans" cxnId="{51DB8E08-50EF-4A1E-83F3-6965A0F61C55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2F2242-AD80-424B-B502-51446DD9454A}" type="sibTrans" cxnId="{51DB8E08-50EF-4A1E-83F3-6965A0F61C55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9C95B1-FBCB-489B-A1DD-24CD579B006F}" type="pres">
      <dgm:prSet presAssocID="{B7713FFF-BC0D-4B7F-AE80-326F9D263E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C01273F-BA3E-4A93-9123-BB336F307916}" type="pres">
      <dgm:prSet presAssocID="{C87876DC-3B33-4DCE-9AC4-08AF9747B0D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AACF5D8-E362-4401-B5F2-EFC6181CD7FA}" type="pres">
      <dgm:prSet presAssocID="{8E901C3E-94F4-4F7D-BD06-102A9DFA6CAF}" presName="spacer" presStyleCnt="0"/>
      <dgm:spPr/>
    </dgm:pt>
    <dgm:pt modelId="{FB1391B4-ED55-4652-8194-036FEC2CCE43}" type="pres">
      <dgm:prSet presAssocID="{C1E9E531-C414-46BD-B8BA-181A5E1DCCD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E682743-69CC-45CC-806E-971D25DB723E}" srcId="{B7713FFF-BC0D-4B7F-AE80-326F9D263E39}" destId="{C87876DC-3B33-4DCE-9AC4-08AF9747B0D6}" srcOrd="0" destOrd="0" parTransId="{9956975C-C78F-4D85-80C2-12672A207EE1}" sibTransId="{8E901C3E-94F4-4F7D-BD06-102A9DFA6CAF}"/>
    <dgm:cxn modelId="{9BAFF3B0-FCF1-41FC-AE0B-8BFC8CAC9349}" type="presOf" srcId="{B7713FFF-BC0D-4B7F-AE80-326F9D263E39}" destId="{E59C95B1-FBCB-489B-A1DD-24CD579B006F}" srcOrd="0" destOrd="0" presId="urn:microsoft.com/office/officeart/2005/8/layout/vList2"/>
    <dgm:cxn modelId="{D4122C04-D142-43A8-B30A-184F76C2AD01}" type="presOf" srcId="{C1E9E531-C414-46BD-B8BA-181A5E1DCCD2}" destId="{FB1391B4-ED55-4652-8194-036FEC2CCE43}" srcOrd="0" destOrd="0" presId="urn:microsoft.com/office/officeart/2005/8/layout/vList2"/>
    <dgm:cxn modelId="{51DB8E08-50EF-4A1E-83F3-6965A0F61C55}" srcId="{B7713FFF-BC0D-4B7F-AE80-326F9D263E39}" destId="{C1E9E531-C414-46BD-B8BA-181A5E1DCCD2}" srcOrd="1" destOrd="0" parTransId="{50069326-6201-4F26-83FD-8F59CDB8CB94}" sibTransId="{032F2242-AD80-424B-B502-51446DD9454A}"/>
    <dgm:cxn modelId="{46935DAA-0C46-40D5-B33D-BDD9AE78C888}" type="presOf" srcId="{C87876DC-3B33-4DCE-9AC4-08AF9747B0D6}" destId="{6C01273F-BA3E-4A93-9123-BB336F307916}" srcOrd="0" destOrd="0" presId="urn:microsoft.com/office/officeart/2005/8/layout/vList2"/>
    <dgm:cxn modelId="{4FD7CE5A-BC11-4B04-9402-CDD38286E080}" type="presParOf" srcId="{E59C95B1-FBCB-489B-A1DD-24CD579B006F}" destId="{6C01273F-BA3E-4A93-9123-BB336F307916}" srcOrd="0" destOrd="0" presId="urn:microsoft.com/office/officeart/2005/8/layout/vList2"/>
    <dgm:cxn modelId="{A6ADBE59-3C9F-4FFF-AAEE-258BA28A5ECF}" type="presParOf" srcId="{E59C95B1-FBCB-489B-A1DD-24CD579B006F}" destId="{2AACF5D8-E362-4401-B5F2-EFC6181CD7FA}" srcOrd="1" destOrd="0" presId="urn:microsoft.com/office/officeart/2005/8/layout/vList2"/>
    <dgm:cxn modelId="{4768C914-6146-4327-BA5C-8E6629BC40E0}" type="presParOf" srcId="{E59C95B1-FBCB-489B-A1DD-24CD579B006F}" destId="{FB1391B4-ED55-4652-8194-036FEC2CCE4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EDCA1F2-07B0-4407-92C5-544A0DAC331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pl-PL"/>
        </a:p>
      </dgm:t>
    </dgm:pt>
    <dgm:pt modelId="{AA18DAB9-BA60-4455-8127-A06787630144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jednostki naukowe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68D232-A844-4D7C-9D75-9EECEDE456BA}" type="parTrans" cxnId="{D5E601DE-FA89-4358-B985-FDD5EE2E9EE9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59CB57-D67F-4010-8B32-60C7793E8E91}" type="sibTrans" cxnId="{D5E601DE-FA89-4358-B985-FDD5EE2E9EE9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BFFCFB-AAC4-458F-826F-9FAF0C73EC89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akredytowane ośrodki innowacji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57D66F-C911-4170-888C-C76A09904EFE}" type="parTrans" cxnId="{30CD3EDC-E149-4C5C-95C4-1B8184C0EBC2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14FFB9-B135-439F-9FE4-B42AC571A5D3}" type="sibTrans" cxnId="{30CD3EDC-E149-4C5C-95C4-1B8184C0EBC2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E5E148-8BD7-4645-ABF2-67D677CEDC4B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przedsiębiorcy posiadający status centrum badawczo-rozwojowego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1F986A-60CD-4E45-BA16-49D2DEFC05D2}" type="parTrans" cxnId="{78695B49-7414-40A8-9782-AA2110D89A61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CA0D74-208E-423F-8C5C-0B6FECB00231}" type="sibTrans" cxnId="{78695B49-7414-40A8-9782-AA2110D89A61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0F70F8-369F-491B-99D1-D3ED54C8071E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jednostki uprawnione do oceny zgodności wyrobów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63B6FC-8CE4-4F15-8204-E9EB6A5589B8}" type="parTrans" cxnId="{9E66FAB8-2BA6-45F7-A421-EE40541B4E0A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B90894-7D2C-4BF3-BECB-0869338E53A0}" type="sibTrans" cxnId="{9E66FAB8-2BA6-45F7-A421-EE40541B4E0A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25918D-3D55-484D-8502-B4113E399F9E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kancelarie patentowe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D6CFE5-7942-44CD-A742-6EEAEDF2F15A}" type="parTrans" cxnId="{40058B86-0AE3-4590-8B72-86EF0410800C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1A2F84-3C4D-4D6E-9B68-969D8998BFBF}" type="sibTrans" cxnId="{40058B86-0AE3-4590-8B72-86EF0410800C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F9D1D5-5F9A-494E-888A-6F6292857C13}" type="pres">
      <dgm:prSet presAssocID="{EEDCA1F2-07B0-4407-92C5-544A0DAC331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l-PL"/>
        </a:p>
      </dgm:t>
    </dgm:pt>
    <dgm:pt modelId="{6C5FFABC-40C6-4384-A762-299320A7BFBF}" type="pres">
      <dgm:prSet presAssocID="{EEDCA1F2-07B0-4407-92C5-544A0DAC3318}" presName="Name1" presStyleCnt="0"/>
      <dgm:spPr/>
    </dgm:pt>
    <dgm:pt modelId="{F0E39B1D-F0CF-4F12-B98D-BB7B4797F86D}" type="pres">
      <dgm:prSet presAssocID="{EEDCA1F2-07B0-4407-92C5-544A0DAC3318}" presName="cycle" presStyleCnt="0"/>
      <dgm:spPr/>
    </dgm:pt>
    <dgm:pt modelId="{F0295C91-BA07-48E8-8C49-C4D5CCB0A577}" type="pres">
      <dgm:prSet presAssocID="{EEDCA1F2-07B0-4407-92C5-544A0DAC3318}" presName="srcNode" presStyleLbl="node1" presStyleIdx="0" presStyleCnt="5"/>
      <dgm:spPr/>
    </dgm:pt>
    <dgm:pt modelId="{6BEE8CBC-CCFC-4FF4-8E46-99291B4543F7}" type="pres">
      <dgm:prSet presAssocID="{EEDCA1F2-07B0-4407-92C5-544A0DAC3318}" presName="conn" presStyleLbl="parChTrans1D2" presStyleIdx="0" presStyleCnt="1"/>
      <dgm:spPr/>
      <dgm:t>
        <a:bodyPr/>
        <a:lstStyle/>
        <a:p>
          <a:endParaRPr lang="pl-PL"/>
        </a:p>
      </dgm:t>
    </dgm:pt>
    <dgm:pt modelId="{BC0712AB-BA90-4742-9F86-D1BEFCC32C54}" type="pres">
      <dgm:prSet presAssocID="{EEDCA1F2-07B0-4407-92C5-544A0DAC3318}" presName="extraNode" presStyleLbl="node1" presStyleIdx="0" presStyleCnt="5"/>
      <dgm:spPr/>
    </dgm:pt>
    <dgm:pt modelId="{FB289C19-B94B-448A-B588-72E308255C2A}" type="pres">
      <dgm:prSet presAssocID="{EEDCA1F2-07B0-4407-92C5-544A0DAC3318}" presName="dstNode" presStyleLbl="node1" presStyleIdx="0" presStyleCnt="5"/>
      <dgm:spPr/>
    </dgm:pt>
    <dgm:pt modelId="{B98703AD-4C95-4E7B-AC93-5ED368AAD7AB}" type="pres">
      <dgm:prSet presAssocID="{AA18DAB9-BA60-4455-8127-A0678763014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70404A2-9562-4D0F-A797-14B7649F63A2}" type="pres">
      <dgm:prSet presAssocID="{AA18DAB9-BA60-4455-8127-A06787630144}" presName="accent_1" presStyleCnt="0"/>
      <dgm:spPr/>
    </dgm:pt>
    <dgm:pt modelId="{A7EAF799-3FC0-4202-9FFB-49AFC096077C}" type="pres">
      <dgm:prSet presAssocID="{AA18DAB9-BA60-4455-8127-A06787630144}" presName="accentRepeatNode" presStyleLbl="solidFgAcc1" presStyleIdx="0" presStyleCnt="5"/>
      <dgm:spPr/>
    </dgm:pt>
    <dgm:pt modelId="{52ADBF47-E5D1-42CC-A6E7-C4C13FC9F2C8}" type="pres">
      <dgm:prSet presAssocID="{FBBFFCFB-AAC4-458F-826F-9FAF0C73EC8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118C57D-3DCF-441F-A299-59335D9CFEEA}" type="pres">
      <dgm:prSet presAssocID="{FBBFFCFB-AAC4-458F-826F-9FAF0C73EC89}" presName="accent_2" presStyleCnt="0"/>
      <dgm:spPr/>
    </dgm:pt>
    <dgm:pt modelId="{AFB23CF6-76CD-4754-A1C6-8AB1D5FBBD94}" type="pres">
      <dgm:prSet presAssocID="{FBBFFCFB-AAC4-458F-826F-9FAF0C73EC89}" presName="accentRepeatNode" presStyleLbl="solidFgAcc1" presStyleIdx="1" presStyleCnt="5"/>
      <dgm:spPr/>
    </dgm:pt>
    <dgm:pt modelId="{A8B67738-C239-419C-91D5-EEBDCAE9CE59}" type="pres">
      <dgm:prSet presAssocID="{5AE5E148-8BD7-4645-ABF2-67D677CEDC4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4F2E1DE-3F77-469D-B62C-5E9536F5387C}" type="pres">
      <dgm:prSet presAssocID="{5AE5E148-8BD7-4645-ABF2-67D677CEDC4B}" presName="accent_3" presStyleCnt="0"/>
      <dgm:spPr/>
    </dgm:pt>
    <dgm:pt modelId="{1743B033-7D21-4C57-AB10-94332F4DDD32}" type="pres">
      <dgm:prSet presAssocID="{5AE5E148-8BD7-4645-ABF2-67D677CEDC4B}" presName="accentRepeatNode" presStyleLbl="solidFgAcc1" presStyleIdx="2" presStyleCnt="5"/>
      <dgm:spPr/>
    </dgm:pt>
    <dgm:pt modelId="{BEB18EA7-7EF5-41BC-AC8D-F7E47759802A}" type="pres">
      <dgm:prSet presAssocID="{070F70F8-369F-491B-99D1-D3ED54C8071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4829FD2-E61C-4562-AC25-F6611DD4F632}" type="pres">
      <dgm:prSet presAssocID="{070F70F8-369F-491B-99D1-D3ED54C8071E}" presName="accent_4" presStyleCnt="0"/>
      <dgm:spPr/>
    </dgm:pt>
    <dgm:pt modelId="{059A8173-EF9B-42CB-9132-4F6A54D8E12F}" type="pres">
      <dgm:prSet presAssocID="{070F70F8-369F-491B-99D1-D3ED54C8071E}" presName="accentRepeatNode" presStyleLbl="solidFgAcc1" presStyleIdx="3" presStyleCnt="5"/>
      <dgm:spPr/>
    </dgm:pt>
    <dgm:pt modelId="{1247128D-74E1-4342-A7CF-F8E16491B7C9}" type="pres">
      <dgm:prSet presAssocID="{F925918D-3D55-484D-8502-B4113E399F9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53FBC88-F6FD-4EA2-AD86-F95F9F922BB2}" type="pres">
      <dgm:prSet presAssocID="{F925918D-3D55-484D-8502-B4113E399F9E}" presName="accent_5" presStyleCnt="0"/>
      <dgm:spPr/>
    </dgm:pt>
    <dgm:pt modelId="{C2B96506-D917-4F77-B412-FEAC105949CB}" type="pres">
      <dgm:prSet presAssocID="{F925918D-3D55-484D-8502-B4113E399F9E}" presName="accentRepeatNode" presStyleLbl="solidFgAcc1" presStyleIdx="4" presStyleCnt="5"/>
      <dgm:spPr/>
    </dgm:pt>
  </dgm:ptLst>
  <dgm:cxnLst>
    <dgm:cxn modelId="{40058B86-0AE3-4590-8B72-86EF0410800C}" srcId="{EEDCA1F2-07B0-4407-92C5-544A0DAC3318}" destId="{F925918D-3D55-484D-8502-B4113E399F9E}" srcOrd="4" destOrd="0" parTransId="{CAD6CFE5-7942-44CD-A742-6EEAEDF2F15A}" sibTransId="{161A2F84-3C4D-4D6E-9B68-969D8998BFBF}"/>
    <dgm:cxn modelId="{6B801E49-6C02-4DCF-B80D-57A54287DE6C}" type="presOf" srcId="{F059CB57-D67F-4010-8B32-60C7793E8E91}" destId="{6BEE8CBC-CCFC-4FF4-8E46-99291B4543F7}" srcOrd="0" destOrd="0" presId="urn:microsoft.com/office/officeart/2008/layout/VerticalCurvedList"/>
    <dgm:cxn modelId="{88AC3300-100F-4ED0-988F-CE1DFB6C9E75}" type="presOf" srcId="{5AE5E148-8BD7-4645-ABF2-67D677CEDC4B}" destId="{A8B67738-C239-419C-91D5-EEBDCAE9CE59}" srcOrd="0" destOrd="0" presId="urn:microsoft.com/office/officeart/2008/layout/VerticalCurvedList"/>
    <dgm:cxn modelId="{30CD3EDC-E149-4C5C-95C4-1B8184C0EBC2}" srcId="{EEDCA1F2-07B0-4407-92C5-544A0DAC3318}" destId="{FBBFFCFB-AAC4-458F-826F-9FAF0C73EC89}" srcOrd="1" destOrd="0" parTransId="{B457D66F-C911-4170-888C-C76A09904EFE}" sibTransId="{8D14FFB9-B135-439F-9FE4-B42AC571A5D3}"/>
    <dgm:cxn modelId="{722E2FC6-82C6-4419-A189-8D3F7370D732}" type="presOf" srcId="{EEDCA1F2-07B0-4407-92C5-544A0DAC3318}" destId="{DCF9D1D5-5F9A-494E-888A-6F6292857C13}" srcOrd="0" destOrd="0" presId="urn:microsoft.com/office/officeart/2008/layout/VerticalCurvedList"/>
    <dgm:cxn modelId="{08C67504-FE34-48CB-931B-AF5A381BF203}" type="presOf" srcId="{AA18DAB9-BA60-4455-8127-A06787630144}" destId="{B98703AD-4C95-4E7B-AC93-5ED368AAD7AB}" srcOrd="0" destOrd="0" presId="urn:microsoft.com/office/officeart/2008/layout/VerticalCurvedList"/>
    <dgm:cxn modelId="{0341E1C6-9886-430B-A83A-4B543E633FD0}" type="presOf" srcId="{070F70F8-369F-491B-99D1-D3ED54C8071E}" destId="{BEB18EA7-7EF5-41BC-AC8D-F7E47759802A}" srcOrd="0" destOrd="0" presId="urn:microsoft.com/office/officeart/2008/layout/VerticalCurvedList"/>
    <dgm:cxn modelId="{F9C520DC-6525-43D1-AD5C-53B460B4339C}" type="presOf" srcId="{FBBFFCFB-AAC4-458F-826F-9FAF0C73EC89}" destId="{52ADBF47-E5D1-42CC-A6E7-C4C13FC9F2C8}" srcOrd="0" destOrd="0" presId="urn:microsoft.com/office/officeart/2008/layout/VerticalCurvedList"/>
    <dgm:cxn modelId="{E2C2D4C5-CF7B-45A7-9D15-BF5CC0228092}" type="presOf" srcId="{F925918D-3D55-484D-8502-B4113E399F9E}" destId="{1247128D-74E1-4342-A7CF-F8E16491B7C9}" srcOrd="0" destOrd="0" presId="urn:microsoft.com/office/officeart/2008/layout/VerticalCurvedList"/>
    <dgm:cxn modelId="{9E66FAB8-2BA6-45F7-A421-EE40541B4E0A}" srcId="{EEDCA1F2-07B0-4407-92C5-544A0DAC3318}" destId="{070F70F8-369F-491B-99D1-D3ED54C8071E}" srcOrd="3" destOrd="0" parTransId="{4663B6FC-8CE4-4F15-8204-E9EB6A5589B8}" sibTransId="{10B90894-7D2C-4BF3-BECB-0869338E53A0}"/>
    <dgm:cxn modelId="{D5E601DE-FA89-4358-B985-FDD5EE2E9EE9}" srcId="{EEDCA1F2-07B0-4407-92C5-544A0DAC3318}" destId="{AA18DAB9-BA60-4455-8127-A06787630144}" srcOrd="0" destOrd="0" parTransId="{AD68D232-A844-4D7C-9D75-9EECEDE456BA}" sibTransId="{F059CB57-D67F-4010-8B32-60C7793E8E91}"/>
    <dgm:cxn modelId="{78695B49-7414-40A8-9782-AA2110D89A61}" srcId="{EEDCA1F2-07B0-4407-92C5-544A0DAC3318}" destId="{5AE5E148-8BD7-4645-ABF2-67D677CEDC4B}" srcOrd="2" destOrd="0" parTransId="{551F986A-60CD-4E45-BA16-49D2DEFC05D2}" sibTransId="{6DCA0D74-208E-423F-8C5C-0B6FECB00231}"/>
    <dgm:cxn modelId="{708F7726-B83E-4B01-A24A-4F4DB2722B34}" type="presParOf" srcId="{DCF9D1D5-5F9A-494E-888A-6F6292857C13}" destId="{6C5FFABC-40C6-4384-A762-299320A7BFBF}" srcOrd="0" destOrd="0" presId="urn:microsoft.com/office/officeart/2008/layout/VerticalCurvedList"/>
    <dgm:cxn modelId="{9337187B-C35E-4FC2-8616-02D93C3AC89F}" type="presParOf" srcId="{6C5FFABC-40C6-4384-A762-299320A7BFBF}" destId="{F0E39B1D-F0CF-4F12-B98D-BB7B4797F86D}" srcOrd="0" destOrd="0" presId="urn:microsoft.com/office/officeart/2008/layout/VerticalCurvedList"/>
    <dgm:cxn modelId="{2945422E-BDBD-4269-A15B-32BA07C452E9}" type="presParOf" srcId="{F0E39B1D-F0CF-4F12-B98D-BB7B4797F86D}" destId="{F0295C91-BA07-48E8-8C49-C4D5CCB0A577}" srcOrd="0" destOrd="0" presId="urn:microsoft.com/office/officeart/2008/layout/VerticalCurvedList"/>
    <dgm:cxn modelId="{411F0887-7774-473E-B24F-84BAFE928808}" type="presParOf" srcId="{F0E39B1D-F0CF-4F12-B98D-BB7B4797F86D}" destId="{6BEE8CBC-CCFC-4FF4-8E46-99291B4543F7}" srcOrd="1" destOrd="0" presId="urn:microsoft.com/office/officeart/2008/layout/VerticalCurvedList"/>
    <dgm:cxn modelId="{F52B96D6-934A-492D-8830-44E79D96D166}" type="presParOf" srcId="{F0E39B1D-F0CF-4F12-B98D-BB7B4797F86D}" destId="{BC0712AB-BA90-4742-9F86-D1BEFCC32C54}" srcOrd="2" destOrd="0" presId="urn:microsoft.com/office/officeart/2008/layout/VerticalCurvedList"/>
    <dgm:cxn modelId="{463921DD-C6A1-4214-8069-821195A5B482}" type="presParOf" srcId="{F0E39B1D-F0CF-4F12-B98D-BB7B4797F86D}" destId="{FB289C19-B94B-448A-B588-72E308255C2A}" srcOrd="3" destOrd="0" presId="urn:microsoft.com/office/officeart/2008/layout/VerticalCurvedList"/>
    <dgm:cxn modelId="{9A753B7A-1EDF-4FB2-8677-99131573E9AB}" type="presParOf" srcId="{6C5FFABC-40C6-4384-A762-299320A7BFBF}" destId="{B98703AD-4C95-4E7B-AC93-5ED368AAD7AB}" srcOrd="1" destOrd="0" presId="urn:microsoft.com/office/officeart/2008/layout/VerticalCurvedList"/>
    <dgm:cxn modelId="{34A941E9-6C81-4A9A-9586-9F1D662761F2}" type="presParOf" srcId="{6C5FFABC-40C6-4384-A762-299320A7BFBF}" destId="{F70404A2-9562-4D0F-A797-14B7649F63A2}" srcOrd="2" destOrd="0" presId="urn:microsoft.com/office/officeart/2008/layout/VerticalCurvedList"/>
    <dgm:cxn modelId="{D7807A60-2B45-4E9C-AB4E-4E881F360A35}" type="presParOf" srcId="{F70404A2-9562-4D0F-A797-14B7649F63A2}" destId="{A7EAF799-3FC0-4202-9FFB-49AFC096077C}" srcOrd="0" destOrd="0" presId="urn:microsoft.com/office/officeart/2008/layout/VerticalCurvedList"/>
    <dgm:cxn modelId="{AD500C38-263A-4566-9C64-798F6052F10A}" type="presParOf" srcId="{6C5FFABC-40C6-4384-A762-299320A7BFBF}" destId="{52ADBF47-E5D1-42CC-A6E7-C4C13FC9F2C8}" srcOrd="3" destOrd="0" presId="urn:microsoft.com/office/officeart/2008/layout/VerticalCurvedList"/>
    <dgm:cxn modelId="{DC01DB62-C180-4373-BC23-37AE03A58207}" type="presParOf" srcId="{6C5FFABC-40C6-4384-A762-299320A7BFBF}" destId="{A118C57D-3DCF-441F-A299-59335D9CFEEA}" srcOrd="4" destOrd="0" presId="urn:microsoft.com/office/officeart/2008/layout/VerticalCurvedList"/>
    <dgm:cxn modelId="{3434A1EC-B08E-4FA1-8D6F-9F780A662A0F}" type="presParOf" srcId="{A118C57D-3DCF-441F-A299-59335D9CFEEA}" destId="{AFB23CF6-76CD-4754-A1C6-8AB1D5FBBD94}" srcOrd="0" destOrd="0" presId="urn:microsoft.com/office/officeart/2008/layout/VerticalCurvedList"/>
    <dgm:cxn modelId="{C648B30D-611C-4BF9-9AA9-EDF9B06BD083}" type="presParOf" srcId="{6C5FFABC-40C6-4384-A762-299320A7BFBF}" destId="{A8B67738-C239-419C-91D5-EEBDCAE9CE59}" srcOrd="5" destOrd="0" presId="urn:microsoft.com/office/officeart/2008/layout/VerticalCurvedList"/>
    <dgm:cxn modelId="{088E4C8D-D526-45F4-9EB8-99DFF8A2B65B}" type="presParOf" srcId="{6C5FFABC-40C6-4384-A762-299320A7BFBF}" destId="{44F2E1DE-3F77-469D-B62C-5E9536F5387C}" srcOrd="6" destOrd="0" presId="urn:microsoft.com/office/officeart/2008/layout/VerticalCurvedList"/>
    <dgm:cxn modelId="{7320DBBC-2A27-402F-BE34-73FD7A21F3BD}" type="presParOf" srcId="{44F2E1DE-3F77-469D-B62C-5E9536F5387C}" destId="{1743B033-7D21-4C57-AB10-94332F4DDD32}" srcOrd="0" destOrd="0" presId="urn:microsoft.com/office/officeart/2008/layout/VerticalCurvedList"/>
    <dgm:cxn modelId="{4A15DA92-C97A-451F-AF74-C4E1764957C2}" type="presParOf" srcId="{6C5FFABC-40C6-4384-A762-299320A7BFBF}" destId="{BEB18EA7-7EF5-41BC-AC8D-F7E47759802A}" srcOrd="7" destOrd="0" presId="urn:microsoft.com/office/officeart/2008/layout/VerticalCurvedList"/>
    <dgm:cxn modelId="{DCED5C4E-A104-4595-90D3-56B85D2ABEA6}" type="presParOf" srcId="{6C5FFABC-40C6-4384-A762-299320A7BFBF}" destId="{44829FD2-E61C-4562-AC25-F6611DD4F632}" srcOrd="8" destOrd="0" presId="urn:microsoft.com/office/officeart/2008/layout/VerticalCurvedList"/>
    <dgm:cxn modelId="{AC400044-6CE4-4F3D-8D45-30F3A202F4C2}" type="presParOf" srcId="{44829FD2-E61C-4562-AC25-F6611DD4F632}" destId="{059A8173-EF9B-42CB-9132-4F6A54D8E12F}" srcOrd="0" destOrd="0" presId="urn:microsoft.com/office/officeart/2008/layout/VerticalCurvedList"/>
    <dgm:cxn modelId="{025F051A-88CB-4484-A78F-7EF7F5263CAE}" type="presParOf" srcId="{6C5FFABC-40C6-4384-A762-299320A7BFBF}" destId="{1247128D-74E1-4342-A7CF-F8E16491B7C9}" srcOrd="9" destOrd="0" presId="urn:microsoft.com/office/officeart/2008/layout/VerticalCurvedList"/>
    <dgm:cxn modelId="{C710C8B1-98E3-437D-A207-A8CFD77FD65D}" type="presParOf" srcId="{6C5FFABC-40C6-4384-A762-299320A7BFBF}" destId="{353FBC88-F6FD-4EA2-AD86-F95F9F922BB2}" srcOrd="10" destOrd="0" presId="urn:microsoft.com/office/officeart/2008/layout/VerticalCurvedList"/>
    <dgm:cxn modelId="{FF78FDEA-D2CF-4897-BF92-9BE1B0AAAEE4}" type="presParOf" srcId="{353FBC88-F6FD-4EA2-AD86-F95F9F922BB2}" destId="{C2B96506-D917-4F77-B412-FEAC105949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97244DD-A59E-4B22-B5F2-2E11654FDDBC}" type="doc">
      <dgm:prSet loTypeId="urn:microsoft.com/office/officeart/2008/layout/Lin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5D71B6C2-63FD-4866-9E8E-A1F12D86B0D8}">
      <dgm:prSet custT="1"/>
      <dgm:spPr/>
      <dgm:t>
        <a:bodyPr/>
        <a:lstStyle/>
        <a:p>
          <a:pPr rtl="0">
            <a:lnSpc>
              <a:spcPct val="119000"/>
            </a:lnSpc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rPr>
            <a:t>doradztwo specjalistyczne dotyczące specyficznych potrzeb biznesowych przedsiębiorstwa, 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  <a:sym typeface="Open Sans"/>
          </a:endParaRPr>
        </a:p>
      </dgm:t>
    </dgm:pt>
    <dgm:pt modelId="{BE404DE6-5832-4FF2-A49A-1C8AD5B73C00}" type="parTrans" cxnId="{FA7A734B-8A2E-4CB6-BE28-0E15C4CA8A7A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5E3A81-6EBB-4CE8-A3E7-C763366E4F79}" type="sibTrans" cxnId="{FA7A734B-8A2E-4CB6-BE28-0E15C4CA8A7A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F96BD3-622D-4E2E-9933-87C5295BDC0B}">
      <dgm:prSet custT="1"/>
      <dgm:spPr/>
      <dgm:t>
        <a:bodyPr/>
        <a:lstStyle/>
        <a:p>
          <a:pPr rtl="0">
            <a:lnSpc>
              <a:spcPct val="119000"/>
            </a:lnSpc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doradztwo biznesowe (np. w zakresie finansów, prawa, podatków, IT), 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gm:t>
    </dgm:pt>
    <dgm:pt modelId="{110AFF9A-0EEC-4F8C-97AC-6C96212458DA}" type="parTrans" cxnId="{02B99F3E-BF75-46E7-A638-1A52953F8B90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EE8D93-AB14-4E43-A3BD-39F89288EC17}" type="sibTrans" cxnId="{02B99F3E-BF75-46E7-A638-1A52953F8B90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17D132-1DD5-4287-BD00-1345A7F5DA10}">
      <dgm:prSet custT="1"/>
      <dgm:spPr/>
      <dgm:t>
        <a:bodyPr/>
        <a:lstStyle/>
        <a:p>
          <a:pPr rtl="0">
            <a:lnSpc>
              <a:spcPct val="119000"/>
            </a:lnSpc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usługi szkoleniowe,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coachingowe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mentoringowe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gm:t>
    </dgm:pt>
    <dgm:pt modelId="{B51480CC-C786-492B-80FE-8233147FC9AE}" type="parTrans" cxnId="{D71E9E6F-E8CD-4B6A-B9EC-AB5C51983C11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777801-BA3D-4E27-BA96-62339702CFC0}" type="sibTrans" cxnId="{D71E9E6F-E8CD-4B6A-B9EC-AB5C51983C11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9094BB-4E30-4A6E-9209-74376C64FB59}">
      <dgm:prSet custT="1"/>
      <dgm:spPr/>
      <dgm:t>
        <a:bodyPr/>
        <a:lstStyle/>
        <a:p>
          <a:pPr rtl="0">
            <a:lnSpc>
              <a:spcPct val="119000"/>
            </a:lnSpc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zapewnienie powierzchni biurowej do rozwoju, w tym udostępnienie infrastruktury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living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 –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labs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 centrów co-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workingu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 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gm:t>
    </dgm:pt>
    <dgm:pt modelId="{B7C8E66F-AC7F-40F2-B348-BA9F302DFA5A}" type="parTrans" cxnId="{042524CC-3E15-4FA5-8F7A-3091265BEE61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8EE571-C73B-4E73-AA02-A276447D6398}" type="sibTrans" cxnId="{042524CC-3E15-4FA5-8F7A-3091265BEE61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23F3C5-0972-4B02-85AF-0B5579A16A13}">
      <dgm:prSet custT="1"/>
      <dgm:spPr/>
      <dgm:t>
        <a:bodyPr/>
        <a:lstStyle/>
        <a:p>
          <a:pPr rtl="0">
            <a:lnSpc>
              <a:spcPct val="119000"/>
            </a:lnSpc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zapewnienie udział przedsiębiorstw w warsztatach, wydarzeniach branżowych, działaniach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networkingowych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.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gm:t>
    </dgm:pt>
    <dgm:pt modelId="{3344C618-E047-49FD-819F-33CBA80B2A6D}" type="parTrans" cxnId="{45211D27-3F18-4A42-B3D2-7061F4B77AA3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1C4F04-C52F-40C7-B917-2BB31A6770A6}" type="sibTrans" cxnId="{45211D27-3F18-4A42-B3D2-7061F4B77AA3}">
      <dgm:prSet/>
      <dgm:spPr/>
      <dgm:t>
        <a:bodyPr/>
        <a:lstStyle/>
        <a:p>
          <a:endParaRPr lang="pl-PL" sz="1600">
            <a:solidFill>
              <a:schemeClr val="accent4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27A4C8-2B15-4F12-AFA7-63B8FC7CD897}" type="pres">
      <dgm:prSet presAssocID="{A97244DD-A59E-4B22-B5F2-2E11654FDDBC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5AFCF27C-EE16-49D3-ACD9-9849DBE2B0E7}" type="pres">
      <dgm:prSet presAssocID="{5D71B6C2-63FD-4866-9E8E-A1F12D86B0D8}" presName="thickLine" presStyleLbl="alignNode1" presStyleIdx="0" presStyleCnt="5"/>
      <dgm:spPr/>
    </dgm:pt>
    <dgm:pt modelId="{526EBAB8-531E-4CA6-A420-6A9B98887D4A}" type="pres">
      <dgm:prSet presAssocID="{5D71B6C2-63FD-4866-9E8E-A1F12D86B0D8}" presName="horz1" presStyleCnt="0"/>
      <dgm:spPr/>
    </dgm:pt>
    <dgm:pt modelId="{F63799C9-3FBF-40FF-9695-33676C4DC870}" type="pres">
      <dgm:prSet presAssocID="{5D71B6C2-63FD-4866-9E8E-A1F12D86B0D8}" presName="tx1" presStyleLbl="revTx" presStyleIdx="0" presStyleCnt="5"/>
      <dgm:spPr/>
      <dgm:t>
        <a:bodyPr/>
        <a:lstStyle/>
        <a:p>
          <a:endParaRPr lang="pl-PL"/>
        </a:p>
      </dgm:t>
    </dgm:pt>
    <dgm:pt modelId="{C9D7FF6C-AA65-4749-8254-93A3499AD1E8}" type="pres">
      <dgm:prSet presAssocID="{5D71B6C2-63FD-4866-9E8E-A1F12D86B0D8}" presName="vert1" presStyleCnt="0"/>
      <dgm:spPr/>
    </dgm:pt>
    <dgm:pt modelId="{6F984643-2882-4858-ADC3-A4FC6072CBFF}" type="pres">
      <dgm:prSet presAssocID="{F6F96BD3-622D-4E2E-9933-87C5295BDC0B}" presName="thickLine" presStyleLbl="alignNode1" presStyleIdx="1" presStyleCnt="5"/>
      <dgm:spPr/>
    </dgm:pt>
    <dgm:pt modelId="{07633447-8008-4D65-A238-4507D851FE4F}" type="pres">
      <dgm:prSet presAssocID="{F6F96BD3-622D-4E2E-9933-87C5295BDC0B}" presName="horz1" presStyleCnt="0"/>
      <dgm:spPr/>
    </dgm:pt>
    <dgm:pt modelId="{1F2051A7-514F-4141-AE2A-A146D3B029B7}" type="pres">
      <dgm:prSet presAssocID="{F6F96BD3-622D-4E2E-9933-87C5295BDC0B}" presName="tx1" presStyleLbl="revTx" presStyleIdx="1" presStyleCnt="5"/>
      <dgm:spPr/>
      <dgm:t>
        <a:bodyPr/>
        <a:lstStyle/>
        <a:p>
          <a:endParaRPr lang="pl-PL"/>
        </a:p>
      </dgm:t>
    </dgm:pt>
    <dgm:pt modelId="{8271EA49-705E-4307-B69E-A00BC56EB023}" type="pres">
      <dgm:prSet presAssocID="{F6F96BD3-622D-4E2E-9933-87C5295BDC0B}" presName="vert1" presStyleCnt="0"/>
      <dgm:spPr/>
    </dgm:pt>
    <dgm:pt modelId="{C7E777AA-6603-4DB0-9D78-F380373785D7}" type="pres">
      <dgm:prSet presAssocID="{D917D132-1DD5-4287-BD00-1345A7F5DA10}" presName="thickLine" presStyleLbl="alignNode1" presStyleIdx="2" presStyleCnt="5"/>
      <dgm:spPr/>
    </dgm:pt>
    <dgm:pt modelId="{6AD67345-2A17-40EF-9A27-F7A1C0CF4B0D}" type="pres">
      <dgm:prSet presAssocID="{D917D132-1DD5-4287-BD00-1345A7F5DA10}" presName="horz1" presStyleCnt="0"/>
      <dgm:spPr/>
    </dgm:pt>
    <dgm:pt modelId="{1A278D38-C929-475C-A2B3-56694B5C5833}" type="pres">
      <dgm:prSet presAssocID="{D917D132-1DD5-4287-BD00-1345A7F5DA10}" presName="tx1" presStyleLbl="revTx" presStyleIdx="2" presStyleCnt="5"/>
      <dgm:spPr/>
      <dgm:t>
        <a:bodyPr/>
        <a:lstStyle/>
        <a:p>
          <a:endParaRPr lang="pl-PL"/>
        </a:p>
      </dgm:t>
    </dgm:pt>
    <dgm:pt modelId="{944BD51F-E543-4D9D-8EC1-AB537B8AADC6}" type="pres">
      <dgm:prSet presAssocID="{D917D132-1DD5-4287-BD00-1345A7F5DA10}" presName="vert1" presStyleCnt="0"/>
      <dgm:spPr/>
    </dgm:pt>
    <dgm:pt modelId="{2FC39A9F-CEAC-476E-9914-E69D46D646F6}" type="pres">
      <dgm:prSet presAssocID="{B79094BB-4E30-4A6E-9209-74376C64FB59}" presName="thickLine" presStyleLbl="alignNode1" presStyleIdx="3" presStyleCnt="5"/>
      <dgm:spPr/>
    </dgm:pt>
    <dgm:pt modelId="{D387A909-AB17-48C2-83EB-D9D90CC52FC1}" type="pres">
      <dgm:prSet presAssocID="{B79094BB-4E30-4A6E-9209-74376C64FB59}" presName="horz1" presStyleCnt="0"/>
      <dgm:spPr/>
    </dgm:pt>
    <dgm:pt modelId="{390D5C18-7691-4BC2-9345-A7F002DEA588}" type="pres">
      <dgm:prSet presAssocID="{B79094BB-4E30-4A6E-9209-74376C64FB59}" presName="tx1" presStyleLbl="revTx" presStyleIdx="3" presStyleCnt="5"/>
      <dgm:spPr/>
      <dgm:t>
        <a:bodyPr/>
        <a:lstStyle/>
        <a:p>
          <a:endParaRPr lang="pl-PL"/>
        </a:p>
      </dgm:t>
    </dgm:pt>
    <dgm:pt modelId="{11DF1340-7E70-45E5-A512-49E752833F1B}" type="pres">
      <dgm:prSet presAssocID="{B79094BB-4E30-4A6E-9209-74376C64FB59}" presName="vert1" presStyleCnt="0"/>
      <dgm:spPr/>
    </dgm:pt>
    <dgm:pt modelId="{53D3B609-237D-4A51-BEDD-23F003609445}" type="pres">
      <dgm:prSet presAssocID="{5123F3C5-0972-4B02-85AF-0B5579A16A13}" presName="thickLine" presStyleLbl="alignNode1" presStyleIdx="4" presStyleCnt="5"/>
      <dgm:spPr/>
    </dgm:pt>
    <dgm:pt modelId="{B91BCCDB-5E02-4782-A9D8-8B281EE8B25A}" type="pres">
      <dgm:prSet presAssocID="{5123F3C5-0972-4B02-85AF-0B5579A16A13}" presName="horz1" presStyleCnt="0"/>
      <dgm:spPr/>
    </dgm:pt>
    <dgm:pt modelId="{DAE34192-6837-41FC-9F65-1407625B7AAA}" type="pres">
      <dgm:prSet presAssocID="{5123F3C5-0972-4B02-85AF-0B5579A16A13}" presName="tx1" presStyleLbl="revTx" presStyleIdx="4" presStyleCnt="5"/>
      <dgm:spPr/>
      <dgm:t>
        <a:bodyPr/>
        <a:lstStyle/>
        <a:p>
          <a:endParaRPr lang="pl-PL"/>
        </a:p>
      </dgm:t>
    </dgm:pt>
    <dgm:pt modelId="{0CB8C5DE-2C40-42F7-8DD3-59FD59B92249}" type="pres">
      <dgm:prSet presAssocID="{5123F3C5-0972-4B02-85AF-0B5579A16A13}" presName="vert1" presStyleCnt="0"/>
      <dgm:spPr/>
    </dgm:pt>
  </dgm:ptLst>
  <dgm:cxnLst>
    <dgm:cxn modelId="{D71E9E6F-E8CD-4B6A-B9EC-AB5C51983C11}" srcId="{A97244DD-A59E-4B22-B5F2-2E11654FDDBC}" destId="{D917D132-1DD5-4287-BD00-1345A7F5DA10}" srcOrd="2" destOrd="0" parTransId="{B51480CC-C786-492B-80FE-8233147FC9AE}" sibTransId="{A9777801-BA3D-4E27-BA96-62339702CFC0}"/>
    <dgm:cxn modelId="{1D451CE9-2CEB-40C8-AC64-AA3DBE9E7033}" type="presOf" srcId="{5D71B6C2-63FD-4866-9E8E-A1F12D86B0D8}" destId="{F63799C9-3FBF-40FF-9695-33676C4DC870}" srcOrd="0" destOrd="0" presId="urn:microsoft.com/office/officeart/2008/layout/LinedList"/>
    <dgm:cxn modelId="{FA7A734B-8A2E-4CB6-BE28-0E15C4CA8A7A}" srcId="{A97244DD-A59E-4B22-B5F2-2E11654FDDBC}" destId="{5D71B6C2-63FD-4866-9E8E-A1F12D86B0D8}" srcOrd="0" destOrd="0" parTransId="{BE404DE6-5832-4FF2-A49A-1C8AD5B73C00}" sibTransId="{715E3A81-6EBB-4CE8-A3E7-C763366E4F79}"/>
    <dgm:cxn modelId="{10013F6C-4C58-481F-9671-9B4031D5C392}" type="presOf" srcId="{5123F3C5-0972-4B02-85AF-0B5579A16A13}" destId="{DAE34192-6837-41FC-9F65-1407625B7AAA}" srcOrd="0" destOrd="0" presId="urn:microsoft.com/office/officeart/2008/layout/LinedList"/>
    <dgm:cxn modelId="{644E5151-8AB6-43F5-9A55-2A6BD6B5AF89}" type="presOf" srcId="{F6F96BD3-622D-4E2E-9933-87C5295BDC0B}" destId="{1F2051A7-514F-4141-AE2A-A146D3B029B7}" srcOrd="0" destOrd="0" presId="urn:microsoft.com/office/officeart/2008/layout/LinedList"/>
    <dgm:cxn modelId="{042524CC-3E15-4FA5-8F7A-3091265BEE61}" srcId="{A97244DD-A59E-4B22-B5F2-2E11654FDDBC}" destId="{B79094BB-4E30-4A6E-9209-74376C64FB59}" srcOrd="3" destOrd="0" parTransId="{B7C8E66F-AC7F-40F2-B348-BA9F302DFA5A}" sibTransId="{A78EE571-C73B-4E73-AA02-A276447D6398}"/>
    <dgm:cxn modelId="{45211D27-3F18-4A42-B3D2-7061F4B77AA3}" srcId="{A97244DD-A59E-4B22-B5F2-2E11654FDDBC}" destId="{5123F3C5-0972-4B02-85AF-0B5579A16A13}" srcOrd="4" destOrd="0" parTransId="{3344C618-E047-49FD-819F-33CBA80B2A6D}" sibTransId="{0C1C4F04-C52F-40C7-B917-2BB31A6770A6}"/>
    <dgm:cxn modelId="{B9EA8C00-BC3E-468A-9090-2A80FE7CE45D}" type="presOf" srcId="{D917D132-1DD5-4287-BD00-1345A7F5DA10}" destId="{1A278D38-C929-475C-A2B3-56694B5C5833}" srcOrd="0" destOrd="0" presId="urn:microsoft.com/office/officeart/2008/layout/LinedList"/>
    <dgm:cxn modelId="{02B99F3E-BF75-46E7-A638-1A52953F8B90}" srcId="{A97244DD-A59E-4B22-B5F2-2E11654FDDBC}" destId="{F6F96BD3-622D-4E2E-9933-87C5295BDC0B}" srcOrd="1" destOrd="0" parTransId="{110AFF9A-0EEC-4F8C-97AC-6C96212458DA}" sibTransId="{06EE8D93-AB14-4E43-A3BD-39F89288EC17}"/>
    <dgm:cxn modelId="{23C6C55D-0038-4BC9-9F9A-B0A521D90B23}" type="presOf" srcId="{A97244DD-A59E-4B22-B5F2-2E11654FDDBC}" destId="{F327A4C8-2B15-4F12-AFA7-63B8FC7CD897}" srcOrd="0" destOrd="0" presId="urn:microsoft.com/office/officeart/2008/layout/LinedList"/>
    <dgm:cxn modelId="{FA3BA318-725B-4031-B111-13483C2AAA37}" type="presOf" srcId="{B79094BB-4E30-4A6E-9209-74376C64FB59}" destId="{390D5C18-7691-4BC2-9345-A7F002DEA588}" srcOrd="0" destOrd="0" presId="urn:microsoft.com/office/officeart/2008/layout/LinedList"/>
    <dgm:cxn modelId="{3D169D90-53ED-45DE-98D7-1AEE6240D968}" type="presParOf" srcId="{F327A4C8-2B15-4F12-AFA7-63B8FC7CD897}" destId="{5AFCF27C-EE16-49D3-ACD9-9849DBE2B0E7}" srcOrd="0" destOrd="0" presId="urn:microsoft.com/office/officeart/2008/layout/LinedList"/>
    <dgm:cxn modelId="{5E5CE7FA-FA24-4C15-BFB5-D27CDED19841}" type="presParOf" srcId="{F327A4C8-2B15-4F12-AFA7-63B8FC7CD897}" destId="{526EBAB8-531E-4CA6-A420-6A9B98887D4A}" srcOrd="1" destOrd="0" presId="urn:microsoft.com/office/officeart/2008/layout/LinedList"/>
    <dgm:cxn modelId="{5895469E-BF6C-47B8-8C27-8BE34B41CB10}" type="presParOf" srcId="{526EBAB8-531E-4CA6-A420-6A9B98887D4A}" destId="{F63799C9-3FBF-40FF-9695-33676C4DC870}" srcOrd="0" destOrd="0" presId="urn:microsoft.com/office/officeart/2008/layout/LinedList"/>
    <dgm:cxn modelId="{D8359DE6-B1DB-4A8E-8F4B-28EDFCB09D21}" type="presParOf" srcId="{526EBAB8-531E-4CA6-A420-6A9B98887D4A}" destId="{C9D7FF6C-AA65-4749-8254-93A3499AD1E8}" srcOrd="1" destOrd="0" presId="urn:microsoft.com/office/officeart/2008/layout/LinedList"/>
    <dgm:cxn modelId="{AEED4708-87DB-411B-8655-6F8891C1CEA9}" type="presParOf" srcId="{F327A4C8-2B15-4F12-AFA7-63B8FC7CD897}" destId="{6F984643-2882-4858-ADC3-A4FC6072CBFF}" srcOrd="2" destOrd="0" presId="urn:microsoft.com/office/officeart/2008/layout/LinedList"/>
    <dgm:cxn modelId="{B58749B2-FF3D-4909-A56E-A2AC995AC59D}" type="presParOf" srcId="{F327A4C8-2B15-4F12-AFA7-63B8FC7CD897}" destId="{07633447-8008-4D65-A238-4507D851FE4F}" srcOrd="3" destOrd="0" presId="urn:microsoft.com/office/officeart/2008/layout/LinedList"/>
    <dgm:cxn modelId="{62094CB1-C506-45C8-915B-3245EE40E1DA}" type="presParOf" srcId="{07633447-8008-4D65-A238-4507D851FE4F}" destId="{1F2051A7-514F-4141-AE2A-A146D3B029B7}" srcOrd="0" destOrd="0" presId="urn:microsoft.com/office/officeart/2008/layout/LinedList"/>
    <dgm:cxn modelId="{13E48683-B1C7-469C-86D1-9D17C649DEAB}" type="presParOf" srcId="{07633447-8008-4D65-A238-4507D851FE4F}" destId="{8271EA49-705E-4307-B69E-A00BC56EB023}" srcOrd="1" destOrd="0" presId="urn:microsoft.com/office/officeart/2008/layout/LinedList"/>
    <dgm:cxn modelId="{8D4AF04A-0E0E-43B4-BABA-4196ADBB7D05}" type="presParOf" srcId="{F327A4C8-2B15-4F12-AFA7-63B8FC7CD897}" destId="{C7E777AA-6603-4DB0-9D78-F380373785D7}" srcOrd="4" destOrd="0" presId="urn:microsoft.com/office/officeart/2008/layout/LinedList"/>
    <dgm:cxn modelId="{2900CE26-96C2-4A12-B82D-833BB12B5E13}" type="presParOf" srcId="{F327A4C8-2B15-4F12-AFA7-63B8FC7CD897}" destId="{6AD67345-2A17-40EF-9A27-F7A1C0CF4B0D}" srcOrd="5" destOrd="0" presId="urn:microsoft.com/office/officeart/2008/layout/LinedList"/>
    <dgm:cxn modelId="{8C19069C-972F-4166-81E7-24DC19921E90}" type="presParOf" srcId="{6AD67345-2A17-40EF-9A27-F7A1C0CF4B0D}" destId="{1A278D38-C929-475C-A2B3-56694B5C5833}" srcOrd="0" destOrd="0" presId="urn:microsoft.com/office/officeart/2008/layout/LinedList"/>
    <dgm:cxn modelId="{A5D0C2CC-19DA-454E-A50F-8B5046185475}" type="presParOf" srcId="{6AD67345-2A17-40EF-9A27-F7A1C0CF4B0D}" destId="{944BD51F-E543-4D9D-8EC1-AB537B8AADC6}" srcOrd="1" destOrd="0" presId="urn:microsoft.com/office/officeart/2008/layout/LinedList"/>
    <dgm:cxn modelId="{43C98B89-63AB-4D5B-A326-87445B92AD8D}" type="presParOf" srcId="{F327A4C8-2B15-4F12-AFA7-63B8FC7CD897}" destId="{2FC39A9F-CEAC-476E-9914-E69D46D646F6}" srcOrd="6" destOrd="0" presId="urn:microsoft.com/office/officeart/2008/layout/LinedList"/>
    <dgm:cxn modelId="{4E1CC8DF-A9F0-49A1-9F57-833DEBC72754}" type="presParOf" srcId="{F327A4C8-2B15-4F12-AFA7-63B8FC7CD897}" destId="{D387A909-AB17-48C2-83EB-D9D90CC52FC1}" srcOrd="7" destOrd="0" presId="urn:microsoft.com/office/officeart/2008/layout/LinedList"/>
    <dgm:cxn modelId="{E3DC5B4E-6122-484E-9DF1-2C764748739A}" type="presParOf" srcId="{D387A909-AB17-48C2-83EB-D9D90CC52FC1}" destId="{390D5C18-7691-4BC2-9345-A7F002DEA588}" srcOrd="0" destOrd="0" presId="urn:microsoft.com/office/officeart/2008/layout/LinedList"/>
    <dgm:cxn modelId="{D364636D-C224-4C3D-A733-E9D3BEBEB87D}" type="presParOf" srcId="{D387A909-AB17-48C2-83EB-D9D90CC52FC1}" destId="{11DF1340-7E70-45E5-A512-49E752833F1B}" srcOrd="1" destOrd="0" presId="urn:microsoft.com/office/officeart/2008/layout/LinedList"/>
    <dgm:cxn modelId="{DEE43DA9-B41F-4ABC-9234-411FDA02AE4E}" type="presParOf" srcId="{F327A4C8-2B15-4F12-AFA7-63B8FC7CD897}" destId="{53D3B609-237D-4A51-BEDD-23F003609445}" srcOrd="8" destOrd="0" presId="urn:microsoft.com/office/officeart/2008/layout/LinedList"/>
    <dgm:cxn modelId="{30237D55-7BB3-44A8-938F-B3B2B24B04EE}" type="presParOf" srcId="{F327A4C8-2B15-4F12-AFA7-63B8FC7CD897}" destId="{B91BCCDB-5E02-4782-A9D8-8B281EE8B25A}" srcOrd="9" destOrd="0" presId="urn:microsoft.com/office/officeart/2008/layout/LinedList"/>
    <dgm:cxn modelId="{062BC244-FDAE-4DA5-85CD-AEBF8B878B53}" type="presParOf" srcId="{B91BCCDB-5E02-4782-A9D8-8B281EE8B25A}" destId="{DAE34192-6837-41FC-9F65-1407625B7AAA}" srcOrd="0" destOrd="0" presId="urn:microsoft.com/office/officeart/2008/layout/LinedList"/>
    <dgm:cxn modelId="{37AA4468-7B41-4072-85FE-F15466AA8585}" type="presParOf" srcId="{B91BCCDB-5E02-4782-A9D8-8B281EE8B25A}" destId="{0CB8C5DE-2C40-42F7-8DD3-59FD59B9224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713FFF-BC0D-4B7F-AE80-326F9D263E39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pl-PL"/>
        </a:p>
      </dgm:t>
    </dgm:pt>
    <dgm:pt modelId="{C87876DC-3B33-4DCE-9AC4-08AF9747B0D6}">
      <dgm:prSet custT="1"/>
      <dgm:spPr/>
      <dgm:t>
        <a:bodyPr/>
        <a:lstStyle/>
        <a:p>
          <a:pPr rtl="0"/>
          <a:r>
            <a:rPr lang="pl-PL" sz="1600" smtClean="0">
              <a:latin typeface="Arial" panose="020B0604020202020204" pitchFamily="34" charset="0"/>
              <a:cs typeface="Arial" panose="020B0604020202020204" pitchFamily="34" charset="0"/>
            </a:rPr>
            <a:t>a) transformację gospodarki w kierunku przemysłów 4.0</a:t>
          </a:r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56975C-C78F-4D85-80C2-12672A207EE1}" type="parTrans" cxnId="{2E682743-69CC-45CC-806E-971D25DB723E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901C3E-94F4-4F7D-BD06-102A9DFA6CAF}" type="sibTrans" cxnId="{2E682743-69CC-45CC-806E-971D25DB723E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E9E531-C414-46BD-B8BA-181A5E1DCCD2}">
      <dgm:prSet custT="1"/>
      <dgm:spPr/>
      <dgm:t>
        <a:bodyPr/>
        <a:lstStyle/>
        <a:p>
          <a:pPr rtl="0">
            <a:lnSpc>
              <a:spcPct val="119000"/>
            </a:lnSpc>
          </a:pPr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b) realizację celów Europejskiego Zielonego Ładu, w tym gospodarki o obiegu zamkniętym i niskoemisyjnej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069326-6201-4F26-83FD-8F59CDB8CB94}" type="parTrans" cxnId="{51DB8E08-50EF-4A1E-83F3-6965A0F61C55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2F2242-AD80-424B-B502-51446DD9454A}" type="sibTrans" cxnId="{51DB8E08-50EF-4A1E-83F3-6965A0F61C55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9C95B1-FBCB-489B-A1DD-24CD579B006F}" type="pres">
      <dgm:prSet presAssocID="{B7713FFF-BC0D-4B7F-AE80-326F9D263E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C01273F-BA3E-4A93-9123-BB336F307916}" type="pres">
      <dgm:prSet presAssocID="{C87876DC-3B33-4DCE-9AC4-08AF9747B0D6}" presName="parentText" presStyleLbl="node1" presStyleIdx="0" presStyleCnt="2" custLinFactY="-782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AACF5D8-E362-4401-B5F2-EFC6181CD7FA}" type="pres">
      <dgm:prSet presAssocID="{8E901C3E-94F4-4F7D-BD06-102A9DFA6CAF}" presName="spacer" presStyleCnt="0"/>
      <dgm:spPr/>
    </dgm:pt>
    <dgm:pt modelId="{FB1391B4-ED55-4652-8194-036FEC2CCE43}" type="pres">
      <dgm:prSet presAssocID="{C1E9E531-C414-46BD-B8BA-181A5E1DCCD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E682743-69CC-45CC-806E-971D25DB723E}" srcId="{B7713FFF-BC0D-4B7F-AE80-326F9D263E39}" destId="{C87876DC-3B33-4DCE-9AC4-08AF9747B0D6}" srcOrd="0" destOrd="0" parTransId="{9956975C-C78F-4D85-80C2-12672A207EE1}" sibTransId="{8E901C3E-94F4-4F7D-BD06-102A9DFA6CAF}"/>
    <dgm:cxn modelId="{9BAFF3B0-FCF1-41FC-AE0B-8BFC8CAC9349}" type="presOf" srcId="{B7713FFF-BC0D-4B7F-AE80-326F9D263E39}" destId="{E59C95B1-FBCB-489B-A1DD-24CD579B006F}" srcOrd="0" destOrd="0" presId="urn:microsoft.com/office/officeart/2005/8/layout/vList2"/>
    <dgm:cxn modelId="{D4122C04-D142-43A8-B30A-184F76C2AD01}" type="presOf" srcId="{C1E9E531-C414-46BD-B8BA-181A5E1DCCD2}" destId="{FB1391B4-ED55-4652-8194-036FEC2CCE43}" srcOrd="0" destOrd="0" presId="urn:microsoft.com/office/officeart/2005/8/layout/vList2"/>
    <dgm:cxn modelId="{51DB8E08-50EF-4A1E-83F3-6965A0F61C55}" srcId="{B7713FFF-BC0D-4B7F-AE80-326F9D263E39}" destId="{C1E9E531-C414-46BD-B8BA-181A5E1DCCD2}" srcOrd="1" destOrd="0" parTransId="{50069326-6201-4F26-83FD-8F59CDB8CB94}" sibTransId="{032F2242-AD80-424B-B502-51446DD9454A}"/>
    <dgm:cxn modelId="{46935DAA-0C46-40D5-B33D-BDD9AE78C888}" type="presOf" srcId="{C87876DC-3B33-4DCE-9AC4-08AF9747B0D6}" destId="{6C01273F-BA3E-4A93-9123-BB336F307916}" srcOrd="0" destOrd="0" presId="urn:microsoft.com/office/officeart/2005/8/layout/vList2"/>
    <dgm:cxn modelId="{4FD7CE5A-BC11-4B04-9402-CDD38286E080}" type="presParOf" srcId="{E59C95B1-FBCB-489B-A1DD-24CD579B006F}" destId="{6C01273F-BA3E-4A93-9123-BB336F307916}" srcOrd="0" destOrd="0" presId="urn:microsoft.com/office/officeart/2005/8/layout/vList2"/>
    <dgm:cxn modelId="{A6ADBE59-3C9F-4FFF-AAEE-258BA28A5ECF}" type="presParOf" srcId="{E59C95B1-FBCB-489B-A1DD-24CD579B006F}" destId="{2AACF5D8-E362-4401-B5F2-EFC6181CD7FA}" srcOrd="1" destOrd="0" presId="urn:microsoft.com/office/officeart/2005/8/layout/vList2"/>
    <dgm:cxn modelId="{4768C914-6146-4327-BA5C-8E6629BC40E0}" type="presParOf" srcId="{E59C95B1-FBCB-489B-A1DD-24CD579B006F}" destId="{FB1391B4-ED55-4652-8194-036FEC2CCE4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7AECF2-9571-46E7-8F7C-9503743D6350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6BC790AA-1608-4C87-B18C-31F486381EFA}">
      <dgm:prSet custT="1"/>
      <dgm:spPr/>
      <dgm:t>
        <a:bodyPr/>
        <a:lstStyle/>
        <a:p>
          <a:pPr algn="l" rtl="0"/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A. Promocja oferty gospodarczej małopolskich MŚP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BFE487-C4BE-4D65-AE95-21C2241EA2D1}" type="parTrans" cxnId="{2FDB4B3C-3502-4FC4-871D-D8AAA7CF39EC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FC6F6F-3617-4D7A-8FBB-AE05AC28696E}" type="sibTrans" cxnId="{2FDB4B3C-3502-4FC4-871D-D8AAA7CF39EC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064855-15EF-4349-A765-3BBE5A48BF43}">
      <dgm:prSet custT="1"/>
      <dgm:spPr/>
      <dgm:t>
        <a:bodyPr/>
        <a:lstStyle/>
        <a:p>
          <a:pPr algn="l" rtl="0"/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B. Promocja innowacyjności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E278D6-B5CC-4075-A220-62D321FF7A1A}" type="parTrans" cxnId="{32B2D82C-C6A2-43D3-815F-16CA4061DA71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0EC084-532C-4982-BD09-1767390058BD}" type="sibTrans" cxnId="{32B2D82C-C6A2-43D3-815F-16CA4061DA71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ED6227-46B2-46DF-BFA5-B8A60C2C05D9}">
      <dgm:prSet custT="1"/>
      <dgm:spPr/>
      <dgm:t>
        <a:bodyPr/>
        <a:lstStyle/>
        <a:p>
          <a:pPr algn="l" rtl="0"/>
          <a:r>
            <a:rPr lang="pl-PL" sz="1600" dirty="0" smtClean="0">
              <a:latin typeface="Arial" panose="020B0604020202020204" pitchFamily="34" charset="0"/>
              <a:cs typeface="Arial" panose="020B0604020202020204" pitchFamily="34" charset="0"/>
            </a:rPr>
            <a:t>C. Wsparcie inwestorów i eksporterów w regionie</a:t>
          </a:r>
          <a:endParaRPr lang="pl-PL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CF16DF-057D-4F90-84FF-6C27AAB04388}" type="parTrans" cxnId="{3FF3AEC8-57F4-477E-9785-56E2D8F15FB3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55C2E7-7C55-406F-AEBB-CFF2039A9870}" type="sibTrans" cxnId="{3FF3AEC8-57F4-477E-9785-56E2D8F15FB3}">
      <dgm:prSet/>
      <dgm:spPr/>
      <dgm:t>
        <a:bodyPr/>
        <a:lstStyle/>
        <a:p>
          <a:pPr algn="l"/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F90960-7823-4311-942D-40E40B30133E}" type="pres">
      <dgm:prSet presAssocID="{817AECF2-9571-46E7-8F7C-9503743D63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B4F941E-B16A-4942-8C7F-E2A5B65761B2}" type="pres">
      <dgm:prSet presAssocID="{6BC790AA-1608-4C87-B18C-31F486381EFA}" presName="parentLin" presStyleCnt="0"/>
      <dgm:spPr/>
    </dgm:pt>
    <dgm:pt modelId="{A5BE5586-11E9-4BC4-92D7-136B0EB32107}" type="pres">
      <dgm:prSet presAssocID="{6BC790AA-1608-4C87-B18C-31F486381EFA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592A98B0-BB92-49E8-949C-8879767152E6}" type="pres">
      <dgm:prSet presAssocID="{6BC790AA-1608-4C87-B18C-31F486381EF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BE67BD7-DF4B-4EC4-AA54-651D2545DFB3}" type="pres">
      <dgm:prSet presAssocID="{6BC790AA-1608-4C87-B18C-31F486381EFA}" presName="negativeSpace" presStyleCnt="0"/>
      <dgm:spPr/>
    </dgm:pt>
    <dgm:pt modelId="{DF293681-3C84-457B-B479-F07B2A29F20D}" type="pres">
      <dgm:prSet presAssocID="{6BC790AA-1608-4C87-B18C-31F486381EFA}" presName="childText" presStyleLbl="conFgAcc1" presStyleIdx="0" presStyleCnt="3">
        <dgm:presLayoutVars>
          <dgm:bulletEnabled val="1"/>
        </dgm:presLayoutVars>
      </dgm:prSet>
      <dgm:spPr/>
    </dgm:pt>
    <dgm:pt modelId="{0468808B-A37C-4C51-9C60-5A2DA3CF4CC7}" type="pres">
      <dgm:prSet presAssocID="{95FC6F6F-3617-4D7A-8FBB-AE05AC28696E}" presName="spaceBetweenRectangles" presStyleCnt="0"/>
      <dgm:spPr/>
    </dgm:pt>
    <dgm:pt modelId="{A5BCA1C8-596D-437D-A51A-A4B60E300EFC}" type="pres">
      <dgm:prSet presAssocID="{2C064855-15EF-4349-A765-3BBE5A48BF43}" presName="parentLin" presStyleCnt="0"/>
      <dgm:spPr/>
    </dgm:pt>
    <dgm:pt modelId="{A43CA16E-636F-4254-AEC7-9898D923EF1C}" type="pres">
      <dgm:prSet presAssocID="{2C064855-15EF-4349-A765-3BBE5A48BF43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D5CC9BD4-F700-4CC7-BAC6-933AD0ACA072}" type="pres">
      <dgm:prSet presAssocID="{2C064855-15EF-4349-A765-3BBE5A48BF4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BA13666-939B-4E8E-8275-039274637F09}" type="pres">
      <dgm:prSet presAssocID="{2C064855-15EF-4349-A765-3BBE5A48BF43}" presName="negativeSpace" presStyleCnt="0"/>
      <dgm:spPr/>
    </dgm:pt>
    <dgm:pt modelId="{9C9D028F-E8C4-4574-AF4D-5AD45B3BB79F}" type="pres">
      <dgm:prSet presAssocID="{2C064855-15EF-4349-A765-3BBE5A48BF43}" presName="childText" presStyleLbl="conFgAcc1" presStyleIdx="1" presStyleCnt="3">
        <dgm:presLayoutVars>
          <dgm:bulletEnabled val="1"/>
        </dgm:presLayoutVars>
      </dgm:prSet>
      <dgm:spPr/>
    </dgm:pt>
    <dgm:pt modelId="{B724B567-E970-4563-9DBA-EB3F9DD9F7AC}" type="pres">
      <dgm:prSet presAssocID="{110EC084-532C-4982-BD09-1767390058BD}" presName="spaceBetweenRectangles" presStyleCnt="0"/>
      <dgm:spPr/>
    </dgm:pt>
    <dgm:pt modelId="{9969D362-D4EA-49AC-BEF9-CEB702DBAB4C}" type="pres">
      <dgm:prSet presAssocID="{D3ED6227-46B2-46DF-BFA5-B8A60C2C05D9}" presName="parentLin" presStyleCnt="0"/>
      <dgm:spPr/>
    </dgm:pt>
    <dgm:pt modelId="{DB65300D-88F4-4735-808F-F8B058E43378}" type="pres">
      <dgm:prSet presAssocID="{D3ED6227-46B2-46DF-BFA5-B8A60C2C05D9}" presName="parentLeftMargin" presStyleLbl="node1" presStyleIdx="1" presStyleCnt="3"/>
      <dgm:spPr/>
      <dgm:t>
        <a:bodyPr/>
        <a:lstStyle/>
        <a:p>
          <a:endParaRPr lang="pl-PL"/>
        </a:p>
      </dgm:t>
    </dgm:pt>
    <dgm:pt modelId="{55A5EAC5-4159-4112-B787-A1F11C7FD2F6}" type="pres">
      <dgm:prSet presAssocID="{D3ED6227-46B2-46DF-BFA5-B8A60C2C05D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CB03BCE-D7B5-402D-BBC3-829EC94D8D6E}" type="pres">
      <dgm:prSet presAssocID="{D3ED6227-46B2-46DF-BFA5-B8A60C2C05D9}" presName="negativeSpace" presStyleCnt="0"/>
      <dgm:spPr/>
    </dgm:pt>
    <dgm:pt modelId="{F4372ABD-D00B-4698-A668-617D73C6DAB4}" type="pres">
      <dgm:prSet presAssocID="{D3ED6227-46B2-46DF-BFA5-B8A60C2C05D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D0454AA-5C06-43A9-A4F3-2779A8946D33}" type="presOf" srcId="{6BC790AA-1608-4C87-B18C-31F486381EFA}" destId="{592A98B0-BB92-49E8-949C-8879767152E6}" srcOrd="1" destOrd="0" presId="urn:microsoft.com/office/officeart/2005/8/layout/list1"/>
    <dgm:cxn modelId="{32B2D82C-C6A2-43D3-815F-16CA4061DA71}" srcId="{817AECF2-9571-46E7-8F7C-9503743D6350}" destId="{2C064855-15EF-4349-A765-3BBE5A48BF43}" srcOrd="1" destOrd="0" parTransId="{3DE278D6-B5CC-4075-A220-62D321FF7A1A}" sibTransId="{110EC084-532C-4982-BD09-1767390058BD}"/>
    <dgm:cxn modelId="{FF0E556B-1EBC-4623-BDE0-98D7FECAB12C}" type="presOf" srcId="{2C064855-15EF-4349-A765-3BBE5A48BF43}" destId="{A43CA16E-636F-4254-AEC7-9898D923EF1C}" srcOrd="0" destOrd="0" presId="urn:microsoft.com/office/officeart/2005/8/layout/list1"/>
    <dgm:cxn modelId="{3FF3AEC8-57F4-477E-9785-56E2D8F15FB3}" srcId="{817AECF2-9571-46E7-8F7C-9503743D6350}" destId="{D3ED6227-46B2-46DF-BFA5-B8A60C2C05D9}" srcOrd="2" destOrd="0" parTransId="{18CF16DF-057D-4F90-84FF-6C27AAB04388}" sibTransId="{6A55C2E7-7C55-406F-AEBB-CFF2039A9870}"/>
    <dgm:cxn modelId="{B1FCD34C-944E-454F-A83D-DB6293E36D7C}" type="presOf" srcId="{D3ED6227-46B2-46DF-BFA5-B8A60C2C05D9}" destId="{DB65300D-88F4-4735-808F-F8B058E43378}" srcOrd="0" destOrd="0" presId="urn:microsoft.com/office/officeart/2005/8/layout/list1"/>
    <dgm:cxn modelId="{2F745B72-C660-4AED-945A-F0912CD18FBB}" type="presOf" srcId="{D3ED6227-46B2-46DF-BFA5-B8A60C2C05D9}" destId="{55A5EAC5-4159-4112-B787-A1F11C7FD2F6}" srcOrd="1" destOrd="0" presId="urn:microsoft.com/office/officeart/2005/8/layout/list1"/>
    <dgm:cxn modelId="{2FDB4B3C-3502-4FC4-871D-D8AAA7CF39EC}" srcId="{817AECF2-9571-46E7-8F7C-9503743D6350}" destId="{6BC790AA-1608-4C87-B18C-31F486381EFA}" srcOrd="0" destOrd="0" parTransId="{7ABFE487-C4BE-4D65-AE95-21C2241EA2D1}" sibTransId="{95FC6F6F-3617-4D7A-8FBB-AE05AC28696E}"/>
    <dgm:cxn modelId="{ACA9DA2A-9966-4AFC-8C41-1FF744BE3E52}" type="presOf" srcId="{2C064855-15EF-4349-A765-3BBE5A48BF43}" destId="{D5CC9BD4-F700-4CC7-BAC6-933AD0ACA072}" srcOrd="1" destOrd="0" presId="urn:microsoft.com/office/officeart/2005/8/layout/list1"/>
    <dgm:cxn modelId="{68F6FB4B-0B08-439F-A037-877C1ED1EF6D}" type="presOf" srcId="{817AECF2-9571-46E7-8F7C-9503743D6350}" destId="{42F90960-7823-4311-942D-40E40B30133E}" srcOrd="0" destOrd="0" presId="urn:microsoft.com/office/officeart/2005/8/layout/list1"/>
    <dgm:cxn modelId="{FDBCB74E-A837-4E47-8E60-1507B577EA37}" type="presOf" srcId="{6BC790AA-1608-4C87-B18C-31F486381EFA}" destId="{A5BE5586-11E9-4BC4-92D7-136B0EB32107}" srcOrd="0" destOrd="0" presId="urn:microsoft.com/office/officeart/2005/8/layout/list1"/>
    <dgm:cxn modelId="{AC3CBEC2-7A4B-479A-B598-6AC1D5340B7E}" type="presParOf" srcId="{42F90960-7823-4311-942D-40E40B30133E}" destId="{3B4F941E-B16A-4942-8C7F-E2A5B65761B2}" srcOrd="0" destOrd="0" presId="urn:microsoft.com/office/officeart/2005/8/layout/list1"/>
    <dgm:cxn modelId="{CE5F8C6B-2178-45CF-B954-2B1C76C960F2}" type="presParOf" srcId="{3B4F941E-B16A-4942-8C7F-E2A5B65761B2}" destId="{A5BE5586-11E9-4BC4-92D7-136B0EB32107}" srcOrd="0" destOrd="0" presId="urn:microsoft.com/office/officeart/2005/8/layout/list1"/>
    <dgm:cxn modelId="{FD164BD1-62B7-4D98-870C-CDA6406D0B53}" type="presParOf" srcId="{3B4F941E-B16A-4942-8C7F-E2A5B65761B2}" destId="{592A98B0-BB92-49E8-949C-8879767152E6}" srcOrd="1" destOrd="0" presId="urn:microsoft.com/office/officeart/2005/8/layout/list1"/>
    <dgm:cxn modelId="{A9DA4B8B-DEEE-4C8C-8541-3732186DB678}" type="presParOf" srcId="{42F90960-7823-4311-942D-40E40B30133E}" destId="{ABE67BD7-DF4B-4EC4-AA54-651D2545DFB3}" srcOrd="1" destOrd="0" presId="urn:microsoft.com/office/officeart/2005/8/layout/list1"/>
    <dgm:cxn modelId="{5756CF98-F8D3-43B0-8BE6-B12CB615E2E9}" type="presParOf" srcId="{42F90960-7823-4311-942D-40E40B30133E}" destId="{DF293681-3C84-457B-B479-F07B2A29F20D}" srcOrd="2" destOrd="0" presId="urn:microsoft.com/office/officeart/2005/8/layout/list1"/>
    <dgm:cxn modelId="{2B4055FF-112E-4028-A1DF-9D68B7A9A056}" type="presParOf" srcId="{42F90960-7823-4311-942D-40E40B30133E}" destId="{0468808B-A37C-4C51-9C60-5A2DA3CF4CC7}" srcOrd="3" destOrd="0" presId="urn:microsoft.com/office/officeart/2005/8/layout/list1"/>
    <dgm:cxn modelId="{63DD4F09-20F7-4D88-BA0C-49F66DAEE47E}" type="presParOf" srcId="{42F90960-7823-4311-942D-40E40B30133E}" destId="{A5BCA1C8-596D-437D-A51A-A4B60E300EFC}" srcOrd="4" destOrd="0" presId="urn:microsoft.com/office/officeart/2005/8/layout/list1"/>
    <dgm:cxn modelId="{AB0BA332-5508-41EE-AFF8-5C61B99C4308}" type="presParOf" srcId="{A5BCA1C8-596D-437D-A51A-A4B60E300EFC}" destId="{A43CA16E-636F-4254-AEC7-9898D923EF1C}" srcOrd="0" destOrd="0" presId="urn:microsoft.com/office/officeart/2005/8/layout/list1"/>
    <dgm:cxn modelId="{CDFCEDF0-94F1-45B5-A5FA-FAF800BDB519}" type="presParOf" srcId="{A5BCA1C8-596D-437D-A51A-A4B60E300EFC}" destId="{D5CC9BD4-F700-4CC7-BAC6-933AD0ACA072}" srcOrd="1" destOrd="0" presId="urn:microsoft.com/office/officeart/2005/8/layout/list1"/>
    <dgm:cxn modelId="{0E40C05C-F26F-47FB-9F10-0273CD7ADC78}" type="presParOf" srcId="{42F90960-7823-4311-942D-40E40B30133E}" destId="{9BA13666-939B-4E8E-8275-039274637F09}" srcOrd="5" destOrd="0" presId="urn:microsoft.com/office/officeart/2005/8/layout/list1"/>
    <dgm:cxn modelId="{B4D6CF98-511A-4BFD-A3C0-0DA753C75436}" type="presParOf" srcId="{42F90960-7823-4311-942D-40E40B30133E}" destId="{9C9D028F-E8C4-4574-AF4D-5AD45B3BB79F}" srcOrd="6" destOrd="0" presId="urn:microsoft.com/office/officeart/2005/8/layout/list1"/>
    <dgm:cxn modelId="{EDCBC80D-2012-46BF-B0A1-0B03077DC299}" type="presParOf" srcId="{42F90960-7823-4311-942D-40E40B30133E}" destId="{B724B567-E970-4563-9DBA-EB3F9DD9F7AC}" srcOrd="7" destOrd="0" presId="urn:microsoft.com/office/officeart/2005/8/layout/list1"/>
    <dgm:cxn modelId="{001DE27B-79C4-48B5-BCFC-6CC8F1B755A4}" type="presParOf" srcId="{42F90960-7823-4311-942D-40E40B30133E}" destId="{9969D362-D4EA-49AC-BEF9-CEB702DBAB4C}" srcOrd="8" destOrd="0" presId="urn:microsoft.com/office/officeart/2005/8/layout/list1"/>
    <dgm:cxn modelId="{6868C95B-2CC1-4A1B-963A-0E7CFF24C30E}" type="presParOf" srcId="{9969D362-D4EA-49AC-BEF9-CEB702DBAB4C}" destId="{DB65300D-88F4-4735-808F-F8B058E43378}" srcOrd="0" destOrd="0" presId="urn:microsoft.com/office/officeart/2005/8/layout/list1"/>
    <dgm:cxn modelId="{6EF0A7BD-DB9D-455C-A2E3-6801606E2833}" type="presParOf" srcId="{9969D362-D4EA-49AC-BEF9-CEB702DBAB4C}" destId="{55A5EAC5-4159-4112-B787-A1F11C7FD2F6}" srcOrd="1" destOrd="0" presId="urn:microsoft.com/office/officeart/2005/8/layout/list1"/>
    <dgm:cxn modelId="{9E954EC4-366A-47D3-AF18-089634538A44}" type="presParOf" srcId="{42F90960-7823-4311-942D-40E40B30133E}" destId="{CCB03BCE-D7B5-402D-BBC3-829EC94D8D6E}" srcOrd="9" destOrd="0" presId="urn:microsoft.com/office/officeart/2005/8/layout/list1"/>
    <dgm:cxn modelId="{041BD773-74E1-4F58-A55E-1040539F1925}" type="presParOf" srcId="{42F90960-7823-4311-942D-40E40B30133E}" destId="{F4372ABD-D00B-4698-A668-617D73C6DAB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93C356-26F9-45D2-B3D1-01AEAB564CDA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l-PL"/>
        </a:p>
      </dgm:t>
    </dgm:pt>
    <dgm:pt modelId="{C61AB578-9800-4B3B-9903-E8FD64D4EB0B}">
      <dgm:prSet custT="1"/>
      <dgm:spPr/>
      <dgm:t>
        <a:bodyPr/>
        <a:lstStyle/>
        <a:p>
          <a:pPr rtl="0">
            <a:lnSpc>
              <a:spcPct val="119000"/>
            </a:lnSpc>
          </a:pPr>
          <a:r>
            <a:rPr lang="pl-PL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Zwiększenie poziomu inwestycji w regionie </a:t>
          </a:r>
          <a:r>
            <a:rPr lang="pl-PL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oraz </a:t>
          </a:r>
          <a:r>
            <a:rPr lang="pl-PL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wzmocnienie pozycji eksportowej Małopolski </a:t>
          </a:r>
          <a:r>
            <a:rPr lang="pl-PL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poprzez stworzenie warunków sprzyjających budowaniu potencjału eksportowego małopolskich MŚP.</a:t>
          </a:r>
          <a:endParaRPr lang="pl-PL" sz="16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854C7A-30B7-43A1-A333-977A1E94C9DB}" type="parTrans" cxnId="{12AE4245-DE4A-4AD9-AB86-2ABF7AA60D36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F83CA0-E700-45C5-A7F8-1EC3B742FC1B}" type="sibTrans" cxnId="{12AE4245-DE4A-4AD9-AB86-2ABF7AA60D36}">
      <dgm:prSet/>
      <dgm:spPr/>
      <dgm:t>
        <a:bodyPr/>
        <a:lstStyle/>
        <a:p>
          <a:endParaRPr lang="pl-PL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421F93-B8CE-4153-B0DA-54DB74423ABF}" type="pres">
      <dgm:prSet presAssocID="{CF93C356-26F9-45D2-B3D1-01AEAB564C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4EA4DE6-BD82-49E9-8FE7-0296D35C3D29}" type="pres">
      <dgm:prSet presAssocID="{C61AB578-9800-4B3B-9903-E8FD64D4EB0B}" presName="parentText" presStyleLbl="node1" presStyleIdx="0" presStyleCnt="1" custLinFactNeighborX="-69" custLinFactNeighborY="7635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22E55CA-FB35-4202-8586-BD5AC4417869}" type="presOf" srcId="{C61AB578-9800-4B3B-9903-E8FD64D4EB0B}" destId="{14EA4DE6-BD82-49E9-8FE7-0296D35C3D29}" srcOrd="0" destOrd="0" presId="urn:microsoft.com/office/officeart/2005/8/layout/vList2"/>
    <dgm:cxn modelId="{EC133739-7840-4ED8-BB2C-CE2244049A3D}" type="presOf" srcId="{CF93C356-26F9-45D2-B3D1-01AEAB564CDA}" destId="{65421F93-B8CE-4153-B0DA-54DB74423ABF}" srcOrd="0" destOrd="0" presId="urn:microsoft.com/office/officeart/2005/8/layout/vList2"/>
    <dgm:cxn modelId="{12AE4245-DE4A-4AD9-AB86-2ABF7AA60D36}" srcId="{CF93C356-26F9-45D2-B3D1-01AEAB564CDA}" destId="{C61AB578-9800-4B3B-9903-E8FD64D4EB0B}" srcOrd="0" destOrd="0" parTransId="{5B854C7A-30B7-43A1-A333-977A1E94C9DB}" sibTransId="{EFF83CA0-E700-45C5-A7F8-1EC3B742FC1B}"/>
    <dgm:cxn modelId="{C44EB9C5-CD39-49AA-937F-E8EB1A01B872}" type="presParOf" srcId="{65421F93-B8CE-4153-B0DA-54DB74423ABF}" destId="{14EA4DE6-BD82-49E9-8FE7-0296D35C3D2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13466ED-514E-472C-B87A-C28A2E6A68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068291A-0921-4BB5-A9FF-1540134F2DA6}" type="pres">
      <dgm:prSet presAssocID="{913466ED-514E-472C-B87A-C28A2E6A68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</dgm:ptLst>
  <dgm:cxnLst>
    <dgm:cxn modelId="{0DE7877C-7AC7-4D47-972F-ED4EC882E73F}" type="presOf" srcId="{913466ED-514E-472C-B87A-C28A2E6A68CF}" destId="{5068291A-0921-4BB5-A9FF-1540134F2D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BE834D-D6F2-407A-B90A-7044874EB0A3}">
      <dsp:nvSpPr>
        <dsp:cNvPr id="0" name=""/>
        <dsp:cNvSpPr/>
      </dsp:nvSpPr>
      <dsp:spPr>
        <a:xfrm>
          <a:off x="0" y="34543"/>
          <a:ext cx="7128791" cy="6739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a) badawczy charakter projektu oraz planowana forma wdrożenia, 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898" y="67441"/>
        <a:ext cx="7062995" cy="608124"/>
      </dsp:txXfrm>
    </dsp:sp>
    <dsp:sp modelId="{15EF974C-3D8A-4095-B6C9-D65A269441A9}">
      <dsp:nvSpPr>
        <dsp:cNvPr id="0" name=""/>
        <dsp:cNvSpPr/>
      </dsp:nvSpPr>
      <dsp:spPr>
        <a:xfrm>
          <a:off x="0" y="812143"/>
          <a:ext cx="7128791" cy="673920"/>
        </a:xfrm>
        <a:prstGeom prst="roundRect">
          <a:avLst/>
        </a:prstGeom>
        <a:solidFill>
          <a:schemeClr val="accent4">
            <a:hueOff val="-153622"/>
            <a:satOff val="-10923"/>
            <a:lumOff val="102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b) merytoryczny i techniczny potencjał na rzecz realizacji projektu, 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898" y="845041"/>
        <a:ext cx="7062995" cy="608124"/>
      </dsp:txXfrm>
    </dsp:sp>
    <dsp:sp modelId="{E1B8DDF3-04A1-4074-A657-8179F15281A6}">
      <dsp:nvSpPr>
        <dsp:cNvPr id="0" name=""/>
        <dsp:cNvSpPr/>
      </dsp:nvSpPr>
      <dsp:spPr>
        <a:xfrm>
          <a:off x="0" y="1589743"/>
          <a:ext cx="7128791" cy="673920"/>
        </a:xfrm>
        <a:prstGeom prst="roundRect">
          <a:avLst/>
        </a:prstGeom>
        <a:solidFill>
          <a:schemeClr val="accent4">
            <a:hueOff val="-307243"/>
            <a:satOff val="-21846"/>
            <a:lumOff val="205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c) logika projektu i zarządzanie ryzykiem, 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898" y="1622641"/>
        <a:ext cx="7062995" cy="608124"/>
      </dsp:txXfrm>
    </dsp:sp>
    <dsp:sp modelId="{AE4126BB-28DC-4065-93B2-5F405ED49371}">
      <dsp:nvSpPr>
        <dsp:cNvPr id="0" name=""/>
        <dsp:cNvSpPr/>
      </dsp:nvSpPr>
      <dsp:spPr>
        <a:xfrm>
          <a:off x="0" y="2367343"/>
          <a:ext cx="7128791" cy="673920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d) innowacyjność rezultatów projektu co najmniej w skali rynku polskiego, (innowacja produktowa lub innowacja w procesie biznesowym).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898" y="2400241"/>
        <a:ext cx="7062995" cy="60812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1273F-BA3E-4A93-9123-BB336F307916}">
      <dsp:nvSpPr>
        <dsp:cNvPr id="0" name=""/>
        <dsp:cNvSpPr/>
      </dsp:nvSpPr>
      <dsp:spPr>
        <a:xfrm>
          <a:off x="0" y="739"/>
          <a:ext cx="5760640" cy="7482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a) transformację gospodarki w kierunku przemysłów 4.0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527" y="37266"/>
        <a:ext cx="5687586" cy="675203"/>
      </dsp:txXfrm>
    </dsp:sp>
    <dsp:sp modelId="{FB1391B4-ED55-4652-8194-036FEC2CCE43}">
      <dsp:nvSpPr>
        <dsp:cNvPr id="0" name=""/>
        <dsp:cNvSpPr/>
      </dsp:nvSpPr>
      <dsp:spPr>
        <a:xfrm>
          <a:off x="0" y="763171"/>
          <a:ext cx="5760640" cy="748257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b) realizację celów Europejskiego Zielonego Ładu, w tym gospodarki o obiegu zamkniętym i niskoemisyjnej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527" y="799698"/>
        <a:ext cx="5687586" cy="67520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E8CBC-CCFC-4FF4-8E46-99291B4543F7}">
      <dsp:nvSpPr>
        <dsp:cNvPr id="0" name=""/>
        <dsp:cNvSpPr/>
      </dsp:nvSpPr>
      <dsp:spPr>
        <a:xfrm>
          <a:off x="-3825421" y="-587512"/>
          <a:ext cx="4559401" cy="4559401"/>
        </a:xfrm>
        <a:prstGeom prst="blockArc">
          <a:avLst>
            <a:gd name="adj1" fmla="val 18900000"/>
            <a:gd name="adj2" fmla="val 2700000"/>
            <a:gd name="adj3" fmla="val 474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703AD-4C95-4E7B-AC93-5ED368AAD7AB}">
      <dsp:nvSpPr>
        <dsp:cNvPr id="0" name=""/>
        <dsp:cNvSpPr/>
      </dsp:nvSpPr>
      <dsp:spPr>
        <a:xfrm>
          <a:off x="321736" y="211455"/>
          <a:ext cx="7009364" cy="42318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901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jednostki naukowe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736" y="211455"/>
        <a:ext cx="7009364" cy="423182"/>
      </dsp:txXfrm>
    </dsp:sp>
    <dsp:sp modelId="{A7EAF799-3FC0-4202-9FFB-49AFC096077C}">
      <dsp:nvSpPr>
        <dsp:cNvPr id="0" name=""/>
        <dsp:cNvSpPr/>
      </dsp:nvSpPr>
      <dsp:spPr>
        <a:xfrm>
          <a:off x="57247" y="158558"/>
          <a:ext cx="528977" cy="528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ADBF47-E5D1-42CC-A6E7-C4C13FC9F2C8}">
      <dsp:nvSpPr>
        <dsp:cNvPr id="0" name=""/>
        <dsp:cNvSpPr/>
      </dsp:nvSpPr>
      <dsp:spPr>
        <a:xfrm>
          <a:off x="624976" y="846026"/>
          <a:ext cx="6706124" cy="423182"/>
        </a:xfrm>
        <a:prstGeom prst="rect">
          <a:avLst/>
        </a:prstGeom>
        <a:solidFill>
          <a:schemeClr val="accent4">
            <a:hueOff val="-115216"/>
            <a:satOff val="-8192"/>
            <a:lumOff val="76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901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akredytowane ośrodki innowacji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4976" y="846026"/>
        <a:ext cx="6706124" cy="423182"/>
      </dsp:txXfrm>
    </dsp:sp>
    <dsp:sp modelId="{AFB23CF6-76CD-4754-A1C6-8AB1D5FBBD94}">
      <dsp:nvSpPr>
        <dsp:cNvPr id="0" name=""/>
        <dsp:cNvSpPr/>
      </dsp:nvSpPr>
      <dsp:spPr>
        <a:xfrm>
          <a:off x="360487" y="793128"/>
          <a:ext cx="528977" cy="528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115216"/>
              <a:satOff val="-8192"/>
              <a:lumOff val="76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67738-C239-419C-91D5-EEBDCAE9CE59}">
      <dsp:nvSpPr>
        <dsp:cNvPr id="0" name=""/>
        <dsp:cNvSpPr/>
      </dsp:nvSpPr>
      <dsp:spPr>
        <a:xfrm>
          <a:off x="718047" y="1480596"/>
          <a:ext cx="6613054" cy="423182"/>
        </a:xfrm>
        <a:prstGeom prst="rect">
          <a:avLst/>
        </a:prstGeom>
        <a:solidFill>
          <a:schemeClr val="accent4">
            <a:hueOff val="-230432"/>
            <a:satOff val="-16385"/>
            <a:lumOff val="15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901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przedsiębiorcy posiadający status centrum badawczo-rozwojowego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8047" y="1480596"/>
        <a:ext cx="6613054" cy="423182"/>
      </dsp:txXfrm>
    </dsp:sp>
    <dsp:sp modelId="{1743B033-7D21-4C57-AB10-94332F4DDD32}">
      <dsp:nvSpPr>
        <dsp:cNvPr id="0" name=""/>
        <dsp:cNvSpPr/>
      </dsp:nvSpPr>
      <dsp:spPr>
        <a:xfrm>
          <a:off x="453558" y="1427699"/>
          <a:ext cx="528977" cy="528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230432"/>
              <a:satOff val="-16385"/>
              <a:lumOff val="15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B18EA7-7EF5-41BC-AC8D-F7E47759802A}">
      <dsp:nvSpPr>
        <dsp:cNvPr id="0" name=""/>
        <dsp:cNvSpPr/>
      </dsp:nvSpPr>
      <dsp:spPr>
        <a:xfrm>
          <a:off x="624976" y="2115167"/>
          <a:ext cx="6706124" cy="423182"/>
        </a:xfrm>
        <a:prstGeom prst="rect">
          <a:avLst/>
        </a:prstGeom>
        <a:solidFill>
          <a:schemeClr val="accent4">
            <a:hueOff val="-345648"/>
            <a:satOff val="-24577"/>
            <a:lumOff val="230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901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jednostki uprawnione do oceny zgodności wyrobów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24976" y="2115167"/>
        <a:ext cx="6706124" cy="423182"/>
      </dsp:txXfrm>
    </dsp:sp>
    <dsp:sp modelId="{059A8173-EF9B-42CB-9132-4F6A54D8E12F}">
      <dsp:nvSpPr>
        <dsp:cNvPr id="0" name=""/>
        <dsp:cNvSpPr/>
      </dsp:nvSpPr>
      <dsp:spPr>
        <a:xfrm>
          <a:off x="360487" y="2062269"/>
          <a:ext cx="528977" cy="528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345648"/>
              <a:satOff val="-24577"/>
              <a:lumOff val="230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47128D-74E1-4342-A7CF-F8E16491B7C9}">
      <dsp:nvSpPr>
        <dsp:cNvPr id="0" name=""/>
        <dsp:cNvSpPr/>
      </dsp:nvSpPr>
      <dsp:spPr>
        <a:xfrm>
          <a:off x="321736" y="2749737"/>
          <a:ext cx="7009364" cy="423182"/>
        </a:xfrm>
        <a:prstGeom prst="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901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kancelarie patentowe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736" y="2749737"/>
        <a:ext cx="7009364" cy="423182"/>
      </dsp:txXfrm>
    </dsp:sp>
    <dsp:sp modelId="{C2B96506-D917-4F77-B412-FEAC105949CB}">
      <dsp:nvSpPr>
        <dsp:cNvPr id="0" name=""/>
        <dsp:cNvSpPr/>
      </dsp:nvSpPr>
      <dsp:spPr>
        <a:xfrm>
          <a:off x="57247" y="2696840"/>
          <a:ext cx="528977" cy="528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60865"/>
              <a:satOff val="-32769"/>
              <a:lumOff val="3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CF27C-EE16-49D3-ACD9-9849DBE2B0E7}">
      <dsp:nvSpPr>
        <dsp:cNvPr id="0" name=""/>
        <dsp:cNvSpPr/>
      </dsp:nvSpPr>
      <dsp:spPr>
        <a:xfrm>
          <a:off x="0" y="410"/>
          <a:ext cx="724433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799C9-3FBF-40FF-9695-33676C4DC870}">
      <dsp:nvSpPr>
        <dsp:cNvPr id="0" name=""/>
        <dsp:cNvSpPr/>
      </dsp:nvSpPr>
      <dsp:spPr>
        <a:xfrm>
          <a:off x="0" y="410"/>
          <a:ext cx="7244333" cy="672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rPr>
            <a:t>doradztwo specjalistyczne dotyczące specyficznych potrzeb biznesowych przedsiębiorstwa, 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  <a:sym typeface="Open Sans"/>
          </a:endParaRPr>
        </a:p>
      </dsp:txBody>
      <dsp:txXfrm>
        <a:off x="0" y="410"/>
        <a:ext cx="7244333" cy="672603"/>
      </dsp:txXfrm>
    </dsp:sp>
    <dsp:sp modelId="{6F984643-2882-4858-ADC3-A4FC6072CBFF}">
      <dsp:nvSpPr>
        <dsp:cNvPr id="0" name=""/>
        <dsp:cNvSpPr/>
      </dsp:nvSpPr>
      <dsp:spPr>
        <a:xfrm>
          <a:off x="0" y="673013"/>
          <a:ext cx="7244333" cy="0"/>
        </a:xfrm>
        <a:prstGeom prst="line">
          <a:avLst/>
        </a:prstGeom>
        <a:solidFill>
          <a:schemeClr val="accent4">
            <a:hueOff val="-115216"/>
            <a:satOff val="-8192"/>
            <a:lumOff val="7696"/>
            <a:alphaOff val="0"/>
          </a:schemeClr>
        </a:solidFill>
        <a:ln w="12700" cap="flat" cmpd="sng" algn="ctr">
          <a:solidFill>
            <a:schemeClr val="accent4">
              <a:hueOff val="-115216"/>
              <a:satOff val="-8192"/>
              <a:lumOff val="76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2051A7-514F-4141-AE2A-A146D3B029B7}">
      <dsp:nvSpPr>
        <dsp:cNvPr id="0" name=""/>
        <dsp:cNvSpPr/>
      </dsp:nvSpPr>
      <dsp:spPr>
        <a:xfrm>
          <a:off x="0" y="673013"/>
          <a:ext cx="7244333" cy="672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doradztwo biznesowe (np. w zakresie finansów, prawa, podatków, IT), 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sp:txBody>
      <dsp:txXfrm>
        <a:off x="0" y="673013"/>
        <a:ext cx="7244333" cy="672603"/>
      </dsp:txXfrm>
    </dsp:sp>
    <dsp:sp modelId="{C7E777AA-6603-4DB0-9D78-F380373785D7}">
      <dsp:nvSpPr>
        <dsp:cNvPr id="0" name=""/>
        <dsp:cNvSpPr/>
      </dsp:nvSpPr>
      <dsp:spPr>
        <a:xfrm>
          <a:off x="0" y="1345617"/>
          <a:ext cx="7244333" cy="0"/>
        </a:xfrm>
        <a:prstGeom prst="line">
          <a:avLst/>
        </a:prstGeom>
        <a:solidFill>
          <a:schemeClr val="accent4">
            <a:hueOff val="-230432"/>
            <a:satOff val="-16385"/>
            <a:lumOff val="15392"/>
            <a:alphaOff val="0"/>
          </a:schemeClr>
        </a:solidFill>
        <a:ln w="12700" cap="flat" cmpd="sng" algn="ctr">
          <a:solidFill>
            <a:schemeClr val="accent4">
              <a:hueOff val="-230432"/>
              <a:satOff val="-16385"/>
              <a:lumOff val="15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78D38-C929-475C-A2B3-56694B5C5833}">
      <dsp:nvSpPr>
        <dsp:cNvPr id="0" name=""/>
        <dsp:cNvSpPr/>
      </dsp:nvSpPr>
      <dsp:spPr>
        <a:xfrm>
          <a:off x="0" y="1345617"/>
          <a:ext cx="7244333" cy="672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usługi szkoleniowe,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coachingowe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mentoringowe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sp:txBody>
      <dsp:txXfrm>
        <a:off x="0" y="1345617"/>
        <a:ext cx="7244333" cy="672603"/>
      </dsp:txXfrm>
    </dsp:sp>
    <dsp:sp modelId="{2FC39A9F-CEAC-476E-9914-E69D46D646F6}">
      <dsp:nvSpPr>
        <dsp:cNvPr id="0" name=""/>
        <dsp:cNvSpPr/>
      </dsp:nvSpPr>
      <dsp:spPr>
        <a:xfrm>
          <a:off x="0" y="2018220"/>
          <a:ext cx="7244333" cy="0"/>
        </a:xfrm>
        <a:prstGeom prst="line">
          <a:avLst/>
        </a:prstGeom>
        <a:solidFill>
          <a:schemeClr val="accent4">
            <a:hueOff val="-345648"/>
            <a:satOff val="-24577"/>
            <a:lumOff val="23088"/>
            <a:alphaOff val="0"/>
          </a:schemeClr>
        </a:solidFill>
        <a:ln w="12700" cap="flat" cmpd="sng" algn="ctr">
          <a:solidFill>
            <a:schemeClr val="accent4">
              <a:hueOff val="-345648"/>
              <a:satOff val="-24577"/>
              <a:lumOff val="230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0D5C18-7691-4BC2-9345-A7F002DEA588}">
      <dsp:nvSpPr>
        <dsp:cNvPr id="0" name=""/>
        <dsp:cNvSpPr/>
      </dsp:nvSpPr>
      <dsp:spPr>
        <a:xfrm>
          <a:off x="0" y="2018220"/>
          <a:ext cx="7244333" cy="672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zapewnienie powierzchni biurowej do rozwoju, w tym udostępnienie infrastruktury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living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 –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labs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 centrów co-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workingu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, 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sp:txBody>
      <dsp:txXfrm>
        <a:off x="0" y="2018220"/>
        <a:ext cx="7244333" cy="672603"/>
      </dsp:txXfrm>
    </dsp:sp>
    <dsp:sp modelId="{53D3B609-237D-4A51-BEDD-23F003609445}">
      <dsp:nvSpPr>
        <dsp:cNvPr id="0" name=""/>
        <dsp:cNvSpPr/>
      </dsp:nvSpPr>
      <dsp:spPr>
        <a:xfrm>
          <a:off x="0" y="2690824"/>
          <a:ext cx="7244333" cy="0"/>
        </a:xfrm>
        <a:prstGeom prst="line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accent4">
              <a:hueOff val="-460865"/>
              <a:satOff val="-32769"/>
              <a:lumOff val="3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E34192-6837-41FC-9F65-1407625B7AAA}">
      <dsp:nvSpPr>
        <dsp:cNvPr id="0" name=""/>
        <dsp:cNvSpPr/>
      </dsp:nvSpPr>
      <dsp:spPr>
        <a:xfrm>
          <a:off x="0" y="2690824"/>
          <a:ext cx="7244333" cy="672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ts val="600"/>
            </a:spcAft>
          </a:pP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zapewnienie udział przedsiębiorstw w warsztatach, wydarzeniach branżowych, działaniach </a:t>
          </a:r>
          <a:r>
            <a:rPr lang="pl-PL" sz="1600" b="0" i="0" u="none" strike="noStrike" kern="1200" cap="none" spc="0" baseline="0" dirty="0" err="1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networkingowych</a:t>
          </a:r>
          <a:r>
            <a:rPr lang="pl-PL" sz="1600" b="0" i="0" u="none" strike="noStrike" kern="1200" cap="none" spc="0" baseline="0" dirty="0" smtClean="0">
              <a:solidFill>
                <a:schemeClr val="accent4">
                  <a:lumMod val="75000"/>
                </a:schemeClr>
              </a:solidFill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</a:rPr>
            <a:t>.</a:t>
          </a:r>
          <a:endParaRPr lang="pl-PL" sz="1600" b="0" i="0" u="none" strike="noStrike" kern="1200" cap="none" spc="0" baseline="0" dirty="0">
            <a:solidFill>
              <a:schemeClr val="accent4">
                <a:lumMod val="75000"/>
              </a:schemeClr>
            </a:solidFill>
            <a:uFillTx/>
            <a:latin typeface="Arial" panose="020B0604020202020204" pitchFamily="34" charset="0"/>
            <a:ea typeface="Open Sans"/>
            <a:cs typeface="Arial" panose="020B0604020202020204" pitchFamily="34" charset="0"/>
          </a:endParaRPr>
        </a:p>
      </dsp:txBody>
      <dsp:txXfrm>
        <a:off x="0" y="2690824"/>
        <a:ext cx="7244333" cy="67260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1273F-BA3E-4A93-9123-BB336F307916}">
      <dsp:nvSpPr>
        <dsp:cNvPr id="0" name=""/>
        <dsp:cNvSpPr/>
      </dsp:nvSpPr>
      <dsp:spPr>
        <a:xfrm>
          <a:off x="0" y="0"/>
          <a:ext cx="5760640" cy="7482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smtClean="0">
              <a:latin typeface="Arial" panose="020B0604020202020204" pitchFamily="34" charset="0"/>
              <a:cs typeface="Arial" panose="020B0604020202020204" pitchFamily="34" charset="0"/>
            </a:rPr>
            <a:t>a) transformację gospodarki w kierunku przemysłów 4.0</a:t>
          </a:r>
          <a:endParaRPr lang="pl-PL" sz="16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527" y="36527"/>
        <a:ext cx="5687586" cy="675203"/>
      </dsp:txXfrm>
    </dsp:sp>
    <dsp:sp modelId="{FB1391B4-ED55-4652-8194-036FEC2CCE43}">
      <dsp:nvSpPr>
        <dsp:cNvPr id="0" name=""/>
        <dsp:cNvSpPr/>
      </dsp:nvSpPr>
      <dsp:spPr>
        <a:xfrm>
          <a:off x="0" y="763171"/>
          <a:ext cx="5760640" cy="748257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b) realizację celów Europejskiego Zielonego Ładu, w tym gospodarki o obiegu zamkniętym i niskoemisyjnej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527" y="799698"/>
        <a:ext cx="5687586" cy="6752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93681-3C84-457B-B479-F07B2A29F20D}">
      <dsp:nvSpPr>
        <dsp:cNvPr id="0" name=""/>
        <dsp:cNvSpPr/>
      </dsp:nvSpPr>
      <dsp:spPr>
        <a:xfrm>
          <a:off x="0" y="270814"/>
          <a:ext cx="792088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2A98B0-BB92-49E8-949C-8879767152E6}">
      <dsp:nvSpPr>
        <dsp:cNvPr id="0" name=""/>
        <dsp:cNvSpPr/>
      </dsp:nvSpPr>
      <dsp:spPr>
        <a:xfrm>
          <a:off x="396044" y="34654"/>
          <a:ext cx="5544616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A. Promocja oferty gospodarczej małopolskich MŚP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101" y="57711"/>
        <a:ext cx="5498502" cy="426206"/>
      </dsp:txXfrm>
    </dsp:sp>
    <dsp:sp modelId="{9C9D028F-E8C4-4574-AF4D-5AD45B3BB79F}">
      <dsp:nvSpPr>
        <dsp:cNvPr id="0" name=""/>
        <dsp:cNvSpPr/>
      </dsp:nvSpPr>
      <dsp:spPr>
        <a:xfrm>
          <a:off x="0" y="996574"/>
          <a:ext cx="792088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230432"/>
              <a:satOff val="-16385"/>
              <a:lumOff val="15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CC9BD4-F700-4CC7-BAC6-933AD0ACA072}">
      <dsp:nvSpPr>
        <dsp:cNvPr id="0" name=""/>
        <dsp:cNvSpPr/>
      </dsp:nvSpPr>
      <dsp:spPr>
        <a:xfrm>
          <a:off x="396044" y="760414"/>
          <a:ext cx="5544616" cy="472320"/>
        </a:xfrm>
        <a:prstGeom prst="roundRect">
          <a:avLst/>
        </a:prstGeom>
        <a:solidFill>
          <a:schemeClr val="accent4">
            <a:hueOff val="-230432"/>
            <a:satOff val="-16385"/>
            <a:lumOff val="15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B. Promocja innowacyjności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101" y="783471"/>
        <a:ext cx="5498502" cy="426206"/>
      </dsp:txXfrm>
    </dsp:sp>
    <dsp:sp modelId="{F4372ABD-D00B-4698-A668-617D73C6DAB4}">
      <dsp:nvSpPr>
        <dsp:cNvPr id="0" name=""/>
        <dsp:cNvSpPr/>
      </dsp:nvSpPr>
      <dsp:spPr>
        <a:xfrm>
          <a:off x="0" y="1722334"/>
          <a:ext cx="792088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-460865"/>
              <a:satOff val="-32769"/>
              <a:lumOff val="307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A5EAC5-4159-4112-B787-A1F11C7FD2F6}">
      <dsp:nvSpPr>
        <dsp:cNvPr id="0" name=""/>
        <dsp:cNvSpPr/>
      </dsp:nvSpPr>
      <dsp:spPr>
        <a:xfrm>
          <a:off x="396044" y="1486174"/>
          <a:ext cx="5544616" cy="472320"/>
        </a:xfrm>
        <a:prstGeom prst="roundRect">
          <a:avLst/>
        </a:prstGeom>
        <a:solidFill>
          <a:schemeClr val="accent4">
            <a:hueOff val="-460865"/>
            <a:satOff val="-32769"/>
            <a:lumOff val="30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C. Wsparcie inwestorów i eksporterów w regionie</a:t>
          </a:r>
          <a:endParaRPr lang="pl-PL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101" y="1509231"/>
        <a:ext cx="5498502" cy="4262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A4DE6-BD82-49E9-8FE7-0296D35C3D29}">
      <dsp:nvSpPr>
        <dsp:cNvPr id="0" name=""/>
        <dsp:cNvSpPr/>
      </dsp:nvSpPr>
      <dsp:spPr>
        <a:xfrm>
          <a:off x="0" y="1048"/>
          <a:ext cx="7848498" cy="106168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119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Zwiększenie poziomu inwestycji w regionie </a:t>
          </a:r>
          <a:r>
            <a:rPr lang="pl-PL" sz="16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oraz </a:t>
          </a:r>
          <a:r>
            <a:rPr lang="pl-PL" sz="1600" b="1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wzmocnienie pozycji eksportowej Małopolski </a:t>
          </a:r>
          <a:r>
            <a:rPr lang="pl-PL" sz="16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poprzez stworzenie warunków sprzyjających budowaniu potencjału eksportowego małopolskich MŚP.</a:t>
          </a:r>
          <a:endParaRPr lang="pl-PL" sz="16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827" y="52875"/>
        <a:ext cx="7744844" cy="9580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8131F2C1-44D2-4ED7-BA3C-B03516C602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CC6A2F8-6413-4BD6-9670-42A3AD914D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981C-0199-4C1C-BF55-B9D1845E24AB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7BF2785-6379-4E0D-AD4C-F5805D984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56C95A6-4C19-47FE-AA18-9E2DB5F9CD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82100-07E7-4199-BF42-570F551AA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23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19.06.2024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715792" rtl="0" eaLnBrk="1" latinLnBrk="0" hangingPunct="1">
      <a:defRPr sz="9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9.png"/><Relationship Id="rId2" Type="http://schemas.openxmlformats.org/officeDocument/2006/relationships/image" Target="../media/image11.png"/><Relationship Id="rId16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7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995" y="1342959"/>
            <a:ext cx="7388942" cy="294361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14" y="367681"/>
            <a:ext cx="800100" cy="8001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941" y="367681"/>
            <a:ext cx="800100" cy="8001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767" y="367681"/>
            <a:ext cx="800100" cy="8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1379"/>
            <a:ext cx="6773550" cy="753648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19.06.2024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D99AC2CA-7069-4A8E-9D19-13E7BFB1BE1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7427" y="1"/>
            <a:ext cx="7399510" cy="3671963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29626 w 8640763"/>
              <a:gd name="connsiteY2" fmla="*/ 4359975 h 5221288"/>
              <a:gd name="connsiteX3" fmla="*/ 1443576 w 8640763"/>
              <a:gd name="connsiteY3" fmla="*/ 4369045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  <a:gd name="connsiteX6" fmla="*/ 0 w 8640763"/>
              <a:gd name="connsiteY6" fmla="*/ 0 h 5221288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0 w 8640763"/>
              <a:gd name="connsiteY5" fmla="*/ 5221288 h 5231492"/>
              <a:gd name="connsiteX6" fmla="*/ 0 w 8640763"/>
              <a:gd name="connsiteY6" fmla="*/ 0 h 5231492"/>
              <a:gd name="connsiteX0" fmla="*/ 0 w 8640763"/>
              <a:gd name="connsiteY0" fmla="*/ 0 h 5231492"/>
              <a:gd name="connsiteX1" fmla="*/ 8640763 w 8640763"/>
              <a:gd name="connsiteY1" fmla="*/ 0 h 5231492"/>
              <a:gd name="connsiteX2" fmla="*/ 8629626 w 8640763"/>
              <a:gd name="connsiteY2" fmla="*/ 4359975 h 5231492"/>
              <a:gd name="connsiteX3" fmla="*/ 1443576 w 8640763"/>
              <a:gd name="connsiteY3" fmla="*/ 4369045 h 5231492"/>
              <a:gd name="connsiteX4" fmla="*/ 1439863 w 8640763"/>
              <a:gd name="connsiteY4" fmla="*/ 5231492 h 5231492"/>
              <a:gd name="connsiteX5" fmla="*/ 8353 w 8640763"/>
              <a:gd name="connsiteY5" fmla="*/ 5211085 h 5231492"/>
              <a:gd name="connsiteX6" fmla="*/ 0 w 8640763"/>
              <a:gd name="connsiteY6" fmla="*/ 0 h 5231492"/>
              <a:gd name="connsiteX0" fmla="*/ 0 w 8640763"/>
              <a:gd name="connsiteY0" fmla="*/ 0 h 5240109"/>
              <a:gd name="connsiteX1" fmla="*/ 8640763 w 8640763"/>
              <a:gd name="connsiteY1" fmla="*/ 0 h 5240109"/>
              <a:gd name="connsiteX2" fmla="*/ 8629626 w 8640763"/>
              <a:gd name="connsiteY2" fmla="*/ 4359975 h 5240109"/>
              <a:gd name="connsiteX3" fmla="*/ 1443576 w 8640763"/>
              <a:gd name="connsiteY3" fmla="*/ 4369045 h 5240109"/>
              <a:gd name="connsiteX4" fmla="*/ 1439863 w 8640763"/>
              <a:gd name="connsiteY4" fmla="*/ 5231492 h 5240109"/>
              <a:gd name="connsiteX5" fmla="*/ 8353 w 8640763"/>
              <a:gd name="connsiteY5" fmla="*/ 5240109 h 5240109"/>
              <a:gd name="connsiteX6" fmla="*/ 0 w 8640763"/>
              <a:gd name="connsiteY6" fmla="*/ 0 h 5240109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32853"/>
              <a:gd name="connsiteX1" fmla="*/ 8640763 w 8640763"/>
              <a:gd name="connsiteY1" fmla="*/ 0 h 5232853"/>
              <a:gd name="connsiteX2" fmla="*/ 8629626 w 8640763"/>
              <a:gd name="connsiteY2" fmla="*/ 4359975 h 5232853"/>
              <a:gd name="connsiteX3" fmla="*/ 1443576 w 8640763"/>
              <a:gd name="connsiteY3" fmla="*/ 4369045 h 5232853"/>
              <a:gd name="connsiteX4" fmla="*/ 1439863 w 8640763"/>
              <a:gd name="connsiteY4" fmla="*/ 5231492 h 5232853"/>
              <a:gd name="connsiteX5" fmla="*/ 8353 w 8640763"/>
              <a:gd name="connsiteY5" fmla="*/ 5232853 h 5232853"/>
              <a:gd name="connsiteX6" fmla="*/ 0 w 8640763"/>
              <a:gd name="connsiteY6" fmla="*/ 0 h 5232853"/>
              <a:gd name="connsiteX0" fmla="*/ 0 w 8640763"/>
              <a:gd name="connsiteY0" fmla="*/ 0 h 5249632"/>
              <a:gd name="connsiteX1" fmla="*/ 8640763 w 8640763"/>
              <a:gd name="connsiteY1" fmla="*/ 0 h 5249632"/>
              <a:gd name="connsiteX2" fmla="*/ 8629626 w 8640763"/>
              <a:gd name="connsiteY2" fmla="*/ 4359975 h 5249632"/>
              <a:gd name="connsiteX3" fmla="*/ 1443576 w 8640763"/>
              <a:gd name="connsiteY3" fmla="*/ 4369045 h 5249632"/>
              <a:gd name="connsiteX4" fmla="*/ 1449764 w 8640763"/>
              <a:gd name="connsiteY4" fmla="*/ 5249632 h 5249632"/>
              <a:gd name="connsiteX5" fmla="*/ 8353 w 8640763"/>
              <a:gd name="connsiteY5" fmla="*/ 5232853 h 5249632"/>
              <a:gd name="connsiteX6" fmla="*/ 0 w 8640763"/>
              <a:gd name="connsiteY6" fmla="*/ 0 h 5249632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9764 w 8640763"/>
              <a:gd name="connsiteY4" fmla="*/ 5249632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0 w 8640763"/>
              <a:gd name="connsiteY0" fmla="*/ 0 h 5250993"/>
              <a:gd name="connsiteX1" fmla="*/ 8640763 w 8640763"/>
              <a:gd name="connsiteY1" fmla="*/ 0 h 5250993"/>
              <a:gd name="connsiteX2" fmla="*/ 8629626 w 8640763"/>
              <a:gd name="connsiteY2" fmla="*/ 4359975 h 5250993"/>
              <a:gd name="connsiteX3" fmla="*/ 1443576 w 8640763"/>
              <a:gd name="connsiteY3" fmla="*/ 4369045 h 5250993"/>
              <a:gd name="connsiteX4" fmla="*/ 1443824 w 8640763"/>
              <a:gd name="connsiteY4" fmla="*/ 5242376 h 5250993"/>
              <a:gd name="connsiteX5" fmla="*/ 3404 w 8640763"/>
              <a:gd name="connsiteY5" fmla="*/ 5250993 h 5250993"/>
              <a:gd name="connsiteX6" fmla="*/ 0 w 8640763"/>
              <a:gd name="connsiteY6" fmla="*/ 0 h 5250993"/>
              <a:gd name="connsiteX0" fmla="*/ 8843 w 8649606"/>
              <a:gd name="connsiteY0" fmla="*/ 0 h 5242376"/>
              <a:gd name="connsiteX1" fmla="*/ 8649606 w 8649606"/>
              <a:gd name="connsiteY1" fmla="*/ 0 h 5242376"/>
              <a:gd name="connsiteX2" fmla="*/ 8638469 w 8649606"/>
              <a:gd name="connsiteY2" fmla="*/ 4359975 h 5242376"/>
              <a:gd name="connsiteX3" fmla="*/ 1452419 w 8649606"/>
              <a:gd name="connsiteY3" fmla="*/ 4369045 h 5242376"/>
              <a:gd name="connsiteX4" fmla="*/ 1452667 w 8649606"/>
              <a:gd name="connsiteY4" fmla="*/ 5242376 h 5242376"/>
              <a:gd name="connsiteX5" fmla="*/ 367 w 8649606"/>
              <a:gd name="connsiteY5" fmla="*/ 5236481 h 5242376"/>
              <a:gd name="connsiteX6" fmla="*/ 8843 w 8649606"/>
              <a:gd name="connsiteY6" fmla="*/ 0 h 5242376"/>
              <a:gd name="connsiteX0" fmla="*/ 8843 w 8649606"/>
              <a:gd name="connsiteY0" fmla="*/ 0 h 5250993"/>
              <a:gd name="connsiteX1" fmla="*/ 8649606 w 8649606"/>
              <a:gd name="connsiteY1" fmla="*/ 0 h 5250993"/>
              <a:gd name="connsiteX2" fmla="*/ 8638469 w 8649606"/>
              <a:gd name="connsiteY2" fmla="*/ 4359975 h 5250993"/>
              <a:gd name="connsiteX3" fmla="*/ 1452419 w 8649606"/>
              <a:gd name="connsiteY3" fmla="*/ 4369045 h 5250993"/>
              <a:gd name="connsiteX4" fmla="*/ 1452667 w 8649606"/>
              <a:gd name="connsiteY4" fmla="*/ 5242376 h 5250993"/>
              <a:gd name="connsiteX5" fmla="*/ 367 w 8649606"/>
              <a:gd name="connsiteY5" fmla="*/ 5250993 h 5250993"/>
              <a:gd name="connsiteX6" fmla="*/ 8843 w 8649606"/>
              <a:gd name="connsiteY6" fmla="*/ 0 h 5250993"/>
              <a:gd name="connsiteX0" fmla="*/ 11268 w 8652031"/>
              <a:gd name="connsiteY0" fmla="*/ 0 h 5250993"/>
              <a:gd name="connsiteX1" fmla="*/ 8652031 w 8652031"/>
              <a:gd name="connsiteY1" fmla="*/ 0 h 5250993"/>
              <a:gd name="connsiteX2" fmla="*/ 8640894 w 8652031"/>
              <a:gd name="connsiteY2" fmla="*/ 4359975 h 5250993"/>
              <a:gd name="connsiteX3" fmla="*/ 1454844 w 8652031"/>
              <a:gd name="connsiteY3" fmla="*/ 4369045 h 5250993"/>
              <a:gd name="connsiteX4" fmla="*/ 1455092 w 8652031"/>
              <a:gd name="connsiteY4" fmla="*/ 5242376 h 5250993"/>
              <a:gd name="connsiteX5" fmla="*/ 317 w 8652031"/>
              <a:gd name="connsiteY5" fmla="*/ 5250993 h 5250993"/>
              <a:gd name="connsiteX6" fmla="*/ 11268 w 8652031"/>
              <a:gd name="connsiteY6" fmla="*/ 0 h 5250993"/>
              <a:gd name="connsiteX0" fmla="*/ 11268 w 8652031"/>
              <a:gd name="connsiteY0" fmla="*/ 0 h 5244947"/>
              <a:gd name="connsiteX1" fmla="*/ 8652031 w 8652031"/>
              <a:gd name="connsiteY1" fmla="*/ 0 h 5244947"/>
              <a:gd name="connsiteX2" fmla="*/ 8640894 w 8652031"/>
              <a:gd name="connsiteY2" fmla="*/ 4359975 h 5244947"/>
              <a:gd name="connsiteX3" fmla="*/ 1454844 w 8652031"/>
              <a:gd name="connsiteY3" fmla="*/ 4369045 h 5244947"/>
              <a:gd name="connsiteX4" fmla="*/ 1455092 w 8652031"/>
              <a:gd name="connsiteY4" fmla="*/ 5242376 h 5244947"/>
              <a:gd name="connsiteX5" fmla="*/ 317 w 8652031"/>
              <a:gd name="connsiteY5" fmla="*/ 5244947 h 5244947"/>
              <a:gd name="connsiteX6" fmla="*/ 11268 w 8652031"/>
              <a:gd name="connsiteY6" fmla="*/ 0 h 5244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52031" h="5244947">
                <a:moveTo>
                  <a:pt x="11268" y="0"/>
                </a:moveTo>
                <a:lnTo>
                  <a:pt x="8652031" y="0"/>
                </a:lnTo>
                <a:cubicBezTo>
                  <a:pt x="8648319" y="1453325"/>
                  <a:pt x="8644606" y="2906650"/>
                  <a:pt x="8640894" y="4359975"/>
                </a:cubicBezTo>
                <a:lnTo>
                  <a:pt x="1454844" y="4369045"/>
                </a:lnTo>
                <a:cubicBezTo>
                  <a:pt x="1453606" y="4653126"/>
                  <a:pt x="1456330" y="4958295"/>
                  <a:pt x="1455092" y="5242376"/>
                </a:cubicBezTo>
                <a:lnTo>
                  <a:pt x="317" y="5244947"/>
                </a:lnTo>
                <a:cubicBezTo>
                  <a:pt x="-2467" y="3507919"/>
                  <a:pt x="14052" y="1737028"/>
                  <a:pt x="1126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2108483" y="3050061"/>
            <a:ext cx="7035518" cy="1236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3747872"/>
            <a:ext cx="6465290" cy="480062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9997DB1B-7AEA-45AB-A95E-349DEBEE20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83" y="3050061"/>
            <a:ext cx="3387422" cy="6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rostokąt 29">
            <a:extLst>
              <a:ext uri="{FF2B5EF4-FFF2-40B4-BE49-F238E27FC236}">
                <a16:creationId xmlns:a16="http://schemas.microsoft.com/office/drawing/2014/main" id="{C0CA1683-BBD7-49B1-A28E-B898DDE62117}"/>
              </a:ext>
            </a:extLst>
          </p:cNvPr>
          <p:cNvSpPr/>
          <p:nvPr userDrawn="1"/>
        </p:nvSpPr>
        <p:spPr>
          <a:xfrm>
            <a:off x="1" y="0"/>
            <a:ext cx="4264484" cy="19687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877064" y="1349596"/>
            <a:ext cx="7389873" cy="2936974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249" y="2088941"/>
            <a:ext cx="6773550" cy="740100"/>
          </a:xfrm>
        </p:spPr>
        <p:txBody>
          <a:bodyPr anchor="t" anchorCtr="0">
            <a:normAutofit/>
          </a:bodyPr>
          <a:lstStyle>
            <a:lvl1pPr algn="l">
              <a:lnSpc>
                <a:spcPts val="2722"/>
              </a:lnSpc>
              <a:defRPr sz="2177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259" y="3307899"/>
            <a:ext cx="6773483" cy="734817"/>
          </a:xfrm>
        </p:spPr>
        <p:txBody>
          <a:bodyPr>
            <a:normAutofit/>
          </a:bodyPr>
          <a:lstStyle>
            <a:lvl1pPr marL="0" indent="0" algn="l">
              <a:lnSpc>
                <a:spcPts val="2381"/>
              </a:lnSpc>
              <a:buNone/>
              <a:defRPr sz="1905" b="1">
                <a:solidFill>
                  <a:schemeClr val="tx2"/>
                </a:solidFill>
              </a:defRPr>
            </a:lvl1pPr>
            <a:lvl2pPr marL="342903" indent="0" algn="ctr">
              <a:buNone/>
              <a:defRPr sz="1500"/>
            </a:lvl2pPr>
            <a:lvl3pPr marL="685804" indent="0" algn="ctr">
              <a:buNone/>
              <a:defRPr sz="1350"/>
            </a:lvl3pPr>
            <a:lvl4pPr marL="1028707" indent="0" algn="ctr">
              <a:buNone/>
              <a:defRPr sz="1200"/>
            </a:lvl4pPr>
            <a:lvl5pPr marL="1371609" indent="0" algn="ctr">
              <a:buNone/>
              <a:defRPr sz="1200"/>
            </a:lvl5pPr>
            <a:lvl6pPr marL="1714511" indent="0" algn="ctr">
              <a:buNone/>
              <a:defRPr sz="1200"/>
            </a:lvl6pPr>
            <a:lvl7pPr marL="2057413" indent="0" algn="ctr">
              <a:buNone/>
              <a:defRPr sz="1200"/>
            </a:lvl7pPr>
            <a:lvl8pPr marL="2400316" indent="0" algn="ctr">
              <a:buNone/>
              <a:defRPr sz="1200"/>
            </a:lvl8pPr>
            <a:lvl9pPr marL="2743218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6719" y="367682"/>
            <a:ext cx="1539287" cy="237532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19.06.2024</a:t>
            </a:fld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76" y="824802"/>
            <a:ext cx="342900" cy="3429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24" y="349553"/>
            <a:ext cx="342900" cy="3429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976" y="824802"/>
            <a:ext cx="342900" cy="3429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60" y="344396"/>
            <a:ext cx="342900" cy="3429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9552"/>
            <a:ext cx="342900" cy="3429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979" y="831921"/>
            <a:ext cx="342900" cy="3429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347988"/>
            <a:ext cx="342900" cy="3429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293" y="342342"/>
            <a:ext cx="342900" cy="3429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84" y="339502"/>
            <a:ext cx="342900" cy="3429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98" y="829987"/>
            <a:ext cx="342900" cy="3429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13" y="829009"/>
            <a:ext cx="342900" cy="3429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489" y="829009"/>
            <a:ext cx="342900" cy="342900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A2E34B4B-2F98-4123-BCC4-081E05CD7DB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63" y="1342959"/>
            <a:ext cx="3387422" cy="624285"/>
          </a:xfrm>
          <a:prstGeom prst="rect">
            <a:avLst/>
          </a:prstGeom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2B8C7807-531F-4621-B53E-F62BE86700D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3" y="4334772"/>
            <a:ext cx="1402632" cy="821194"/>
          </a:xfrm>
          <a:prstGeom prst="rect">
            <a:avLst/>
          </a:prstGeom>
        </p:spPr>
      </p:pic>
      <p:pic>
        <p:nvPicPr>
          <p:cNvPr id="36" name="Obraz 35">
            <a:extLst>
              <a:ext uri="{FF2B5EF4-FFF2-40B4-BE49-F238E27FC236}">
                <a16:creationId xmlns:a16="http://schemas.microsoft.com/office/drawing/2014/main" id="{B49339D9-C6B3-4A84-9FE3-CB89355BAB4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2"/>
            <a:ext cx="2278263" cy="821194"/>
          </a:xfrm>
          <a:prstGeom prst="rect">
            <a:avLst/>
          </a:prstGeom>
        </p:spPr>
      </p:pic>
      <p:pic>
        <p:nvPicPr>
          <p:cNvPr id="38" name="Obraz 37">
            <a:extLst>
              <a:ext uri="{FF2B5EF4-FFF2-40B4-BE49-F238E27FC236}">
                <a16:creationId xmlns:a16="http://schemas.microsoft.com/office/drawing/2014/main" id="{0E48CF08-3797-41AA-99F6-9E7EFBC357D5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3" y="4334316"/>
            <a:ext cx="1937739" cy="82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5DB7025B-8E3D-400F-9C76-C0A26B3011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26" y="9407"/>
            <a:ext cx="5850822" cy="3687291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76475 w 6835775"/>
              <a:gd name="connsiteY3" fmla="*/ 4232329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249635 h 4859338"/>
              <a:gd name="connsiteX3" fmla="*/ 2162707 w 6835775"/>
              <a:gd name="connsiteY3" fmla="*/ 4111191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111191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76475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6438"/>
              <a:gd name="connsiteY0" fmla="*/ 0 h 4859338"/>
              <a:gd name="connsiteX1" fmla="*/ 6835775 w 6836438"/>
              <a:gd name="connsiteY1" fmla="*/ 0 h 4859338"/>
              <a:gd name="connsiteX2" fmla="*/ 6835776 w 6836438"/>
              <a:gd name="connsiteY2" fmla="*/ 4145802 h 4859338"/>
              <a:gd name="connsiteX3" fmla="*/ 2162707 w 6836438"/>
              <a:gd name="connsiteY3" fmla="*/ 4059275 h 4859338"/>
              <a:gd name="connsiteX4" fmla="*/ 2155824 w 6836438"/>
              <a:gd name="connsiteY4" fmla="*/ 4859338 h 4859338"/>
              <a:gd name="connsiteX5" fmla="*/ 0 w 6836438"/>
              <a:gd name="connsiteY5" fmla="*/ 4859338 h 4859338"/>
              <a:gd name="connsiteX6" fmla="*/ 0 w 6836438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76581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2707 w 6835775"/>
              <a:gd name="connsiteY3" fmla="*/ 405927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28892 w 6835775"/>
              <a:gd name="connsiteY2" fmla="*/ 4050623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5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011 w 6835775"/>
              <a:gd name="connsiteY2" fmla="*/ 4119846 h 4859338"/>
              <a:gd name="connsiteX3" fmla="*/ 2168826 w 6835775"/>
              <a:gd name="connsiteY3" fmla="*/ 4120805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168826 w 6835775"/>
              <a:gd name="connsiteY3" fmla="*/ 4120805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58314 w 6835775"/>
              <a:gd name="connsiteY3" fmla="*/ 4130502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35775"/>
              <a:gd name="connsiteY0" fmla="*/ 0 h 4898126"/>
              <a:gd name="connsiteX1" fmla="*/ 6835775 w 6835775"/>
              <a:gd name="connsiteY1" fmla="*/ 0 h 4898126"/>
              <a:gd name="connsiteX2" fmla="*/ 6835011 w 6835775"/>
              <a:gd name="connsiteY2" fmla="*/ 4119846 h 4898126"/>
              <a:gd name="connsiteX3" fmla="*/ 2265198 w 6835775"/>
              <a:gd name="connsiteY3" fmla="*/ 4072319 h 4898126"/>
              <a:gd name="connsiteX4" fmla="*/ 2259079 w 6835775"/>
              <a:gd name="connsiteY4" fmla="*/ 4898126 h 4898126"/>
              <a:gd name="connsiteX5" fmla="*/ 0 w 6835775"/>
              <a:gd name="connsiteY5" fmla="*/ 4859338 h 4898126"/>
              <a:gd name="connsiteX6" fmla="*/ 0 w 6835775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65198 w 6842219"/>
              <a:gd name="connsiteY3" fmla="*/ 4072319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61663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51966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58314 w 6842219"/>
              <a:gd name="connsiteY3" fmla="*/ 4023835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42219"/>
              <a:gd name="connsiteY0" fmla="*/ 0 h 4898126"/>
              <a:gd name="connsiteX1" fmla="*/ 6835775 w 6842219"/>
              <a:gd name="connsiteY1" fmla="*/ 0 h 4898126"/>
              <a:gd name="connsiteX2" fmla="*/ 6841895 w 6842219"/>
              <a:gd name="connsiteY2" fmla="*/ 4013178 h 4898126"/>
              <a:gd name="connsiteX3" fmla="*/ 2244548 w 6842219"/>
              <a:gd name="connsiteY3" fmla="*/ 4082018 h 4898126"/>
              <a:gd name="connsiteX4" fmla="*/ 2259079 w 6842219"/>
              <a:gd name="connsiteY4" fmla="*/ 4898126 h 4898126"/>
              <a:gd name="connsiteX5" fmla="*/ 0 w 6842219"/>
              <a:gd name="connsiteY5" fmla="*/ 4859338 h 4898126"/>
              <a:gd name="connsiteX6" fmla="*/ 0 w 6842219"/>
              <a:gd name="connsiteY6" fmla="*/ 0 h 4898126"/>
              <a:gd name="connsiteX0" fmla="*/ 0 w 6869529"/>
              <a:gd name="connsiteY0" fmla="*/ 0 h 4898126"/>
              <a:gd name="connsiteX1" fmla="*/ 6835775 w 6869529"/>
              <a:gd name="connsiteY1" fmla="*/ 0 h 4898126"/>
              <a:gd name="connsiteX2" fmla="*/ 6869430 w 6869529"/>
              <a:gd name="connsiteY2" fmla="*/ 4090754 h 4898126"/>
              <a:gd name="connsiteX3" fmla="*/ 2244548 w 6869529"/>
              <a:gd name="connsiteY3" fmla="*/ 4082018 h 4898126"/>
              <a:gd name="connsiteX4" fmla="*/ 2259079 w 6869529"/>
              <a:gd name="connsiteY4" fmla="*/ 4898126 h 4898126"/>
              <a:gd name="connsiteX5" fmla="*/ 0 w 6869529"/>
              <a:gd name="connsiteY5" fmla="*/ 4859338 h 4898126"/>
              <a:gd name="connsiteX6" fmla="*/ 0 w 6869529"/>
              <a:gd name="connsiteY6" fmla="*/ 0 h 4898126"/>
              <a:gd name="connsiteX0" fmla="*/ 0 w 6869529"/>
              <a:gd name="connsiteY0" fmla="*/ 0 h 4907822"/>
              <a:gd name="connsiteX1" fmla="*/ 6835775 w 6869529"/>
              <a:gd name="connsiteY1" fmla="*/ 0 h 4907822"/>
              <a:gd name="connsiteX2" fmla="*/ 6869430 w 6869529"/>
              <a:gd name="connsiteY2" fmla="*/ 4090754 h 4907822"/>
              <a:gd name="connsiteX3" fmla="*/ 2244548 w 6869529"/>
              <a:gd name="connsiteY3" fmla="*/ 4082018 h 4907822"/>
              <a:gd name="connsiteX4" fmla="*/ 2245312 w 6869529"/>
              <a:gd name="connsiteY4" fmla="*/ 4907822 h 4907822"/>
              <a:gd name="connsiteX5" fmla="*/ 0 w 6869529"/>
              <a:gd name="connsiteY5" fmla="*/ 4859338 h 4907822"/>
              <a:gd name="connsiteX6" fmla="*/ 0 w 6869529"/>
              <a:gd name="connsiteY6" fmla="*/ 0 h 4907822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917518"/>
              <a:gd name="connsiteX1" fmla="*/ 6835775 w 6869529"/>
              <a:gd name="connsiteY1" fmla="*/ 0 h 4917518"/>
              <a:gd name="connsiteX2" fmla="*/ 6869430 w 6869529"/>
              <a:gd name="connsiteY2" fmla="*/ 4090754 h 4917518"/>
              <a:gd name="connsiteX3" fmla="*/ 2244548 w 6869529"/>
              <a:gd name="connsiteY3" fmla="*/ 4082018 h 4917518"/>
              <a:gd name="connsiteX4" fmla="*/ 2245312 w 6869529"/>
              <a:gd name="connsiteY4" fmla="*/ 4917518 h 4917518"/>
              <a:gd name="connsiteX5" fmla="*/ 0 w 6869529"/>
              <a:gd name="connsiteY5" fmla="*/ 4859338 h 4917518"/>
              <a:gd name="connsiteX6" fmla="*/ 0 w 6869529"/>
              <a:gd name="connsiteY6" fmla="*/ 0 h 4917518"/>
              <a:gd name="connsiteX0" fmla="*/ 0 w 6869529"/>
              <a:gd name="connsiteY0" fmla="*/ 0 h 4883040"/>
              <a:gd name="connsiteX1" fmla="*/ 6835775 w 6869529"/>
              <a:gd name="connsiteY1" fmla="*/ 0 h 4883040"/>
              <a:gd name="connsiteX2" fmla="*/ 6869430 w 6869529"/>
              <a:gd name="connsiteY2" fmla="*/ 4090754 h 4883040"/>
              <a:gd name="connsiteX3" fmla="*/ 2244548 w 6869529"/>
              <a:gd name="connsiteY3" fmla="*/ 4082018 h 4883040"/>
              <a:gd name="connsiteX4" fmla="*/ 2245312 w 6869529"/>
              <a:gd name="connsiteY4" fmla="*/ 4883040 h 4883040"/>
              <a:gd name="connsiteX5" fmla="*/ 0 w 6869529"/>
              <a:gd name="connsiteY5" fmla="*/ 4859338 h 4883040"/>
              <a:gd name="connsiteX6" fmla="*/ 0 w 6869529"/>
              <a:gd name="connsiteY6" fmla="*/ 0 h 4883040"/>
              <a:gd name="connsiteX0" fmla="*/ 0 w 6869529"/>
              <a:gd name="connsiteY0" fmla="*/ 0 h 4871547"/>
              <a:gd name="connsiteX1" fmla="*/ 6835775 w 6869529"/>
              <a:gd name="connsiteY1" fmla="*/ 0 h 4871547"/>
              <a:gd name="connsiteX2" fmla="*/ 6869430 w 6869529"/>
              <a:gd name="connsiteY2" fmla="*/ 4090754 h 4871547"/>
              <a:gd name="connsiteX3" fmla="*/ 2244548 w 6869529"/>
              <a:gd name="connsiteY3" fmla="*/ 4082018 h 4871547"/>
              <a:gd name="connsiteX4" fmla="*/ 2245312 w 6869529"/>
              <a:gd name="connsiteY4" fmla="*/ 4871547 h 4871547"/>
              <a:gd name="connsiteX5" fmla="*/ 0 w 6869529"/>
              <a:gd name="connsiteY5" fmla="*/ 4859338 h 4871547"/>
              <a:gd name="connsiteX6" fmla="*/ 0 w 6869529"/>
              <a:gd name="connsiteY6" fmla="*/ 0 h 4871547"/>
              <a:gd name="connsiteX0" fmla="*/ 0 w 6869529"/>
              <a:gd name="connsiteY0" fmla="*/ 0 h 4859338"/>
              <a:gd name="connsiteX1" fmla="*/ 6835775 w 6869529"/>
              <a:gd name="connsiteY1" fmla="*/ 0 h 4859338"/>
              <a:gd name="connsiteX2" fmla="*/ 6869430 w 6869529"/>
              <a:gd name="connsiteY2" fmla="*/ 4090754 h 4859338"/>
              <a:gd name="connsiteX3" fmla="*/ 2244548 w 6869529"/>
              <a:gd name="connsiteY3" fmla="*/ 4082018 h 4859338"/>
              <a:gd name="connsiteX4" fmla="*/ 2241233 w 6869529"/>
              <a:gd name="connsiteY4" fmla="*/ 4842815 h 4859338"/>
              <a:gd name="connsiteX5" fmla="*/ 0 w 6869529"/>
              <a:gd name="connsiteY5" fmla="*/ 4859338 h 4859338"/>
              <a:gd name="connsiteX6" fmla="*/ 0 w 6869529"/>
              <a:gd name="connsiteY6" fmla="*/ 0 h 4859338"/>
              <a:gd name="connsiteX0" fmla="*/ 0 w 6869529"/>
              <a:gd name="connsiteY0" fmla="*/ 0 h 4877294"/>
              <a:gd name="connsiteX1" fmla="*/ 6835775 w 6869529"/>
              <a:gd name="connsiteY1" fmla="*/ 0 h 4877294"/>
              <a:gd name="connsiteX2" fmla="*/ 6869430 w 6869529"/>
              <a:gd name="connsiteY2" fmla="*/ 4090754 h 4877294"/>
              <a:gd name="connsiteX3" fmla="*/ 2244548 w 6869529"/>
              <a:gd name="connsiteY3" fmla="*/ 4082018 h 4877294"/>
              <a:gd name="connsiteX4" fmla="*/ 2237154 w 6869529"/>
              <a:gd name="connsiteY4" fmla="*/ 4877294 h 4877294"/>
              <a:gd name="connsiteX5" fmla="*/ 0 w 6869529"/>
              <a:gd name="connsiteY5" fmla="*/ 4859338 h 4877294"/>
              <a:gd name="connsiteX6" fmla="*/ 0 w 6869529"/>
              <a:gd name="connsiteY6" fmla="*/ 0 h 4877294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44548 w 6869529"/>
              <a:gd name="connsiteY3" fmla="*/ 4082018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56786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93510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0865 w 6869529"/>
              <a:gd name="connsiteY3" fmla="*/ 4087764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29"/>
              <a:gd name="connsiteY0" fmla="*/ 0 h 4860055"/>
              <a:gd name="connsiteX1" fmla="*/ 6835775 w 6869529"/>
              <a:gd name="connsiteY1" fmla="*/ 0 h 4860055"/>
              <a:gd name="connsiteX2" fmla="*/ 6869430 w 6869529"/>
              <a:gd name="connsiteY2" fmla="*/ 4090754 h 4860055"/>
              <a:gd name="connsiteX3" fmla="*/ 2264944 w 6869529"/>
              <a:gd name="connsiteY3" fmla="*/ 4030301 h 4860055"/>
              <a:gd name="connsiteX4" fmla="*/ 2261629 w 6869529"/>
              <a:gd name="connsiteY4" fmla="*/ 4860055 h 4860055"/>
              <a:gd name="connsiteX5" fmla="*/ 0 w 6869529"/>
              <a:gd name="connsiteY5" fmla="*/ 4859338 h 4860055"/>
              <a:gd name="connsiteX6" fmla="*/ 0 w 6869529"/>
              <a:gd name="connsiteY6" fmla="*/ 0 h 4860055"/>
              <a:gd name="connsiteX0" fmla="*/ 0 w 6869530"/>
              <a:gd name="connsiteY0" fmla="*/ 0 h 4860055"/>
              <a:gd name="connsiteX1" fmla="*/ 6835775 w 6869530"/>
              <a:gd name="connsiteY1" fmla="*/ 0 h 4860055"/>
              <a:gd name="connsiteX2" fmla="*/ 6869431 w 6869530"/>
              <a:gd name="connsiteY2" fmla="*/ 4073515 h 4860055"/>
              <a:gd name="connsiteX3" fmla="*/ 2264944 w 6869530"/>
              <a:gd name="connsiteY3" fmla="*/ 4030301 h 4860055"/>
              <a:gd name="connsiteX4" fmla="*/ 2261629 w 6869530"/>
              <a:gd name="connsiteY4" fmla="*/ 4860055 h 4860055"/>
              <a:gd name="connsiteX5" fmla="*/ 0 w 6869530"/>
              <a:gd name="connsiteY5" fmla="*/ 4859338 h 4860055"/>
              <a:gd name="connsiteX6" fmla="*/ 0 w 6869530"/>
              <a:gd name="connsiteY6" fmla="*/ 0 h 4860055"/>
              <a:gd name="connsiteX0" fmla="*/ 0 w 6873601"/>
              <a:gd name="connsiteY0" fmla="*/ 0 h 4860055"/>
              <a:gd name="connsiteX1" fmla="*/ 6835775 w 6873601"/>
              <a:gd name="connsiteY1" fmla="*/ 0 h 4860055"/>
              <a:gd name="connsiteX2" fmla="*/ 6873511 w 6873601"/>
              <a:gd name="connsiteY2" fmla="*/ 4062022 h 4860055"/>
              <a:gd name="connsiteX3" fmla="*/ 2264944 w 6873601"/>
              <a:gd name="connsiteY3" fmla="*/ 4030301 h 4860055"/>
              <a:gd name="connsiteX4" fmla="*/ 2261629 w 6873601"/>
              <a:gd name="connsiteY4" fmla="*/ 4860055 h 4860055"/>
              <a:gd name="connsiteX5" fmla="*/ 0 w 6873601"/>
              <a:gd name="connsiteY5" fmla="*/ 4859338 h 4860055"/>
              <a:gd name="connsiteX6" fmla="*/ 0 w 6873601"/>
              <a:gd name="connsiteY6" fmla="*/ 0 h 4860055"/>
              <a:gd name="connsiteX0" fmla="*/ 0 w 6877673"/>
              <a:gd name="connsiteY0" fmla="*/ 0 h 4860055"/>
              <a:gd name="connsiteX1" fmla="*/ 6835775 w 6877673"/>
              <a:gd name="connsiteY1" fmla="*/ 0 h 4860055"/>
              <a:gd name="connsiteX2" fmla="*/ 6877591 w 6877673"/>
              <a:gd name="connsiteY2" fmla="*/ 4085007 h 4860055"/>
              <a:gd name="connsiteX3" fmla="*/ 2264944 w 6877673"/>
              <a:gd name="connsiteY3" fmla="*/ 4030301 h 4860055"/>
              <a:gd name="connsiteX4" fmla="*/ 2261629 w 6877673"/>
              <a:gd name="connsiteY4" fmla="*/ 4860055 h 4860055"/>
              <a:gd name="connsiteX5" fmla="*/ 0 w 6877673"/>
              <a:gd name="connsiteY5" fmla="*/ 4859338 h 4860055"/>
              <a:gd name="connsiteX6" fmla="*/ 0 w 6877673"/>
              <a:gd name="connsiteY6" fmla="*/ 0 h 4860055"/>
              <a:gd name="connsiteX0" fmla="*/ 0 w 6881745"/>
              <a:gd name="connsiteY0" fmla="*/ 0 h 4860055"/>
              <a:gd name="connsiteX1" fmla="*/ 6835775 w 6881745"/>
              <a:gd name="connsiteY1" fmla="*/ 0 h 4860055"/>
              <a:gd name="connsiteX2" fmla="*/ 6881670 w 6881745"/>
              <a:gd name="connsiteY2" fmla="*/ 4079260 h 4860055"/>
              <a:gd name="connsiteX3" fmla="*/ 2264944 w 6881745"/>
              <a:gd name="connsiteY3" fmla="*/ 4030301 h 4860055"/>
              <a:gd name="connsiteX4" fmla="*/ 2261629 w 6881745"/>
              <a:gd name="connsiteY4" fmla="*/ 4860055 h 4860055"/>
              <a:gd name="connsiteX5" fmla="*/ 0 w 6881745"/>
              <a:gd name="connsiteY5" fmla="*/ 4859338 h 4860055"/>
              <a:gd name="connsiteX6" fmla="*/ 0 w 6881745"/>
              <a:gd name="connsiteY6" fmla="*/ 0 h 4860055"/>
              <a:gd name="connsiteX0" fmla="*/ 0 w 6869531"/>
              <a:gd name="connsiteY0" fmla="*/ 0 h 4860055"/>
              <a:gd name="connsiteX1" fmla="*/ 6835775 w 6869531"/>
              <a:gd name="connsiteY1" fmla="*/ 0 h 4860055"/>
              <a:gd name="connsiteX2" fmla="*/ 6869432 w 6869531"/>
              <a:gd name="connsiteY2" fmla="*/ 4050527 h 4860055"/>
              <a:gd name="connsiteX3" fmla="*/ 2264944 w 6869531"/>
              <a:gd name="connsiteY3" fmla="*/ 4030301 h 4860055"/>
              <a:gd name="connsiteX4" fmla="*/ 2261629 w 6869531"/>
              <a:gd name="connsiteY4" fmla="*/ 4860055 h 4860055"/>
              <a:gd name="connsiteX5" fmla="*/ 0 w 6869531"/>
              <a:gd name="connsiteY5" fmla="*/ 4859338 h 4860055"/>
              <a:gd name="connsiteX6" fmla="*/ 0 w 6869531"/>
              <a:gd name="connsiteY6" fmla="*/ 0 h 4860055"/>
              <a:gd name="connsiteX0" fmla="*/ 0 w 6855816"/>
              <a:gd name="connsiteY0" fmla="*/ 0 h 4860055"/>
              <a:gd name="connsiteX1" fmla="*/ 6835775 w 6855816"/>
              <a:gd name="connsiteY1" fmla="*/ 0 h 4860055"/>
              <a:gd name="connsiteX2" fmla="*/ 6855665 w 6855816"/>
              <a:gd name="connsiteY2" fmla="*/ 4089315 h 4860055"/>
              <a:gd name="connsiteX3" fmla="*/ 2264944 w 6855816"/>
              <a:gd name="connsiteY3" fmla="*/ 4030301 h 4860055"/>
              <a:gd name="connsiteX4" fmla="*/ 2261629 w 6855816"/>
              <a:gd name="connsiteY4" fmla="*/ 4860055 h 4860055"/>
              <a:gd name="connsiteX5" fmla="*/ 0 w 6855816"/>
              <a:gd name="connsiteY5" fmla="*/ 4859338 h 4860055"/>
              <a:gd name="connsiteX6" fmla="*/ 0 w 6855816"/>
              <a:gd name="connsiteY6" fmla="*/ 0 h 4860055"/>
              <a:gd name="connsiteX0" fmla="*/ 0 w 6855817"/>
              <a:gd name="connsiteY0" fmla="*/ 0 h 4860055"/>
              <a:gd name="connsiteX1" fmla="*/ 6835775 w 6855817"/>
              <a:gd name="connsiteY1" fmla="*/ 0 h 4860055"/>
              <a:gd name="connsiteX2" fmla="*/ 6855666 w 6855817"/>
              <a:gd name="connsiteY2" fmla="*/ 4079618 h 4860055"/>
              <a:gd name="connsiteX3" fmla="*/ 2264944 w 6855817"/>
              <a:gd name="connsiteY3" fmla="*/ 4030301 h 4860055"/>
              <a:gd name="connsiteX4" fmla="*/ 2261629 w 6855817"/>
              <a:gd name="connsiteY4" fmla="*/ 4860055 h 4860055"/>
              <a:gd name="connsiteX5" fmla="*/ 0 w 6855817"/>
              <a:gd name="connsiteY5" fmla="*/ 4859338 h 4860055"/>
              <a:gd name="connsiteX6" fmla="*/ 0 w 6855817"/>
              <a:gd name="connsiteY6" fmla="*/ 0 h 4860055"/>
              <a:gd name="connsiteX0" fmla="*/ 0 w 6883275"/>
              <a:gd name="connsiteY0" fmla="*/ 0 h 4860055"/>
              <a:gd name="connsiteX1" fmla="*/ 6835775 w 6883275"/>
              <a:gd name="connsiteY1" fmla="*/ 0 h 4860055"/>
              <a:gd name="connsiteX2" fmla="*/ 6883202 w 6883275"/>
              <a:gd name="connsiteY2" fmla="*/ 4050527 h 4860055"/>
              <a:gd name="connsiteX3" fmla="*/ 2264944 w 6883275"/>
              <a:gd name="connsiteY3" fmla="*/ 4030301 h 4860055"/>
              <a:gd name="connsiteX4" fmla="*/ 2261629 w 6883275"/>
              <a:gd name="connsiteY4" fmla="*/ 4860055 h 4860055"/>
              <a:gd name="connsiteX5" fmla="*/ 0 w 6883275"/>
              <a:gd name="connsiteY5" fmla="*/ 4859338 h 4860055"/>
              <a:gd name="connsiteX6" fmla="*/ 0 w 6883275"/>
              <a:gd name="connsiteY6" fmla="*/ 0 h 4860055"/>
              <a:gd name="connsiteX0" fmla="*/ 0 w 6848989"/>
              <a:gd name="connsiteY0" fmla="*/ 0 h 4860055"/>
              <a:gd name="connsiteX1" fmla="*/ 6835775 w 6848989"/>
              <a:gd name="connsiteY1" fmla="*/ 0 h 4860055"/>
              <a:gd name="connsiteX2" fmla="*/ 6848783 w 6848989"/>
              <a:gd name="connsiteY2" fmla="*/ 4069921 h 4860055"/>
              <a:gd name="connsiteX3" fmla="*/ 2264944 w 6848989"/>
              <a:gd name="connsiteY3" fmla="*/ 4030301 h 4860055"/>
              <a:gd name="connsiteX4" fmla="*/ 2261629 w 6848989"/>
              <a:gd name="connsiteY4" fmla="*/ 4860055 h 4860055"/>
              <a:gd name="connsiteX5" fmla="*/ 0 w 6848989"/>
              <a:gd name="connsiteY5" fmla="*/ 4859338 h 4860055"/>
              <a:gd name="connsiteX6" fmla="*/ 0 w 6848989"/>
              <a:gd name="connsiteY6" fmla="*/ 0 h 4860055"/>
              <a:gd name="connsiteX0" fmla="*/ 0 w 6855818"/>
              <a:gd name="connsiteY0" fmla="*/ 0 h 4860055"/>
              <a:gd name="connsiteX1" fmla="*/ 6835775 w 6855818"/>
              <a:gd name="connsiteY1" fmla="*/ 0 h 4860055"/>
              <a:gd name="connsiteX2" fmla="*/ 6855667 w 6855818"/>
              <a:gd name="connsiteY2" fmla="*/ 4040830 h 4860055"/>
              <a:gd name="connsiteX3" fmla="*/ 2264944 w 6855818"/>
              <a:gd name="connsiteY3" fmla="*/ 4030301 h 4860055"/>
              <a:gd name="connsiteX4" fmla="*/ 2261629 w 6855818"/>
              <a:gd name="connsiteY4" fmla="*/ 4860055 h 4860055"/>
              <a:gd name="connsiteX5" fmla="*/ 0 w 6855818"/>
              <a:gd name="connsiteY5" fmla="*/ 4859338 h 4860055"/>
              <a:gd name="connsiteX6" fmla="*/ 0 w 6855818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261629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264944 w 6842225"/>
              <a:gd name="connsiteY3" fmla="*/ 4030301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40666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09814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13131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0015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31133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42225"/>
              <a:gd name="connsiteY0" fmla="*/ 0 h 4860055"/>
              <a:gd name="connsiteX1" fmla="*/ 6835775 w 6842225"/>
              <a:gd name="connsiteY1" fmla="*/ 0 h 4860055"/>
              <a:gd name="connsiteX2" fmla="*/ 6841901 w 6842225"/>
              <a:gd name="connsiteY2" fmla="*/ 4047874 h 4860055"/>
              <a:gd name="connsiteX3" fmla="*/ 2326134 w 6842225"/>
              <a:gd name="connsiteY3" fmla="*/ 4049279 h 4860055"/>
              <a:gd name="connsiteX4" fmla="*/ 2323582 w 6842225"/>
              <a:gd name="connsiteY4" fmla="*/ 4860055 h 4860055"/>
              <a:gd name="connsiteX5" fmla="*/ 0 w 6842225"/>
              <a:gd name="connsiteY5" fmla="*/ 4859338 h 4860055"/>
              <a:gd name="connsiteX6" fmla="*/ 0 w 6842225"/>
              <a:gd name="connsiteY6" fmla="*/ 0 h 4860055"/>
              <a:gd name="connsiteX0" fmla="*/ 0 w 6835775"/>
              <a:gd name="connsiteY0" fmla="*/ 0 h 4860055"/>
              <a:gd name="connsiteX1" fmla="*/ 6835775 w 6835775"/>
              <a:gd name="connsiteY1" fmla="*/ 0 h 4860055"/>
              <a:gd name="connsiteX2" fmla="*/ 5663990 w 6835775"/>
              <a:gd name="connsiteY2" fmla="*/ 4085937 h 4860055"/>
              <a:gd name="connsiteX3" fmla="*/ 2326134 w 6835775"/>
              <a:gd name="connsiteY3" fmla="*/ 4049279 h 4860055"/>
              <a:gd name="connsiteX4" fmla="*/ 2323582 w 6835775"/>
              <a:gd name="connsiteY4" fmla="*/ 4860055 h 4860055"/>
              <a:gd name="connsiteX5" fmla="*/ 0 w 6835775"/>
              <a:gd name="connsiteY5" fmla="*/ 4859338 h 4860055"/>
              <a:gd name="connsiteX6" fmla="*/ 0 w 6835775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694962"/>
              <a:gd name="connsiteY0" fmla="*/ 0 h 4860055"/>
              <a:gd name="connsiteX1" fmla="*/ 5694962 w 5694962"/>
              <a:gd name="connsiteY1" fmla="*/ 0 h 4860055"/>
              <a:gd name="connsiteX2" fmla="*/ 5663990 w 5694962"/>
              <a:gd name="connsiteY2" fmla="*/ 4085937 h 4860055"/>
              <a:gd name="connsiteX3" fmla="*/ 2326134 w 5694962"/>
              <a:gd name="connsiteY3" fmla="*/ 4049279 h 4860055"/>
              <a:gd name="connsiteX4" fmla="*/ 2323582 w 5694962"/>
              <a:gd name="connsiteY4" fmla="*/ 4860055 h 4860055"/>
              <a:gd name="connsiteX5" fmla="*/ 0 w 5694962"/>
              <a:gd name="connsiteY5" fmla="*/ 4859338 h 4860055"/>
              <a:gd name="connsiteX6" fmla="*/ 0 w 5694962"/>
              <a:gd name="connsiteY6" fmla="*/ 0 h 4860055"/>
              <a:gd name="connsiteX0" fmla="*/ 0 w 5722787"/>
              <a:gd name="connsiteY0" fmla="*/ 0 h 4860055"/>
              <a:gd name="connsiteX1" fmla="*/ 5722787 w 5722787"/>
              <a:gd name="connsiteY1" fmla="*/ 0 h 4860055"/>
              <a:gd name="connsiteX2" fmla="*/ 5663990 w 5722787"/>
              <a:gd name="connsiteY2" fmla="*/ 4085937 h 4860055"/>
              <a:gd name="connsiteX3" fmla="*/ 2326134 w 5722787"/>
              <a:gd name="connsiteY3" fmla="*/ 4049279 h 4860055"/>
              <a:gd name="connsiteX4" fmla="*/ 2323582 w 5722787"/>
              <a:gd name="connsiteY4" fmla="*/ 4860055 h 4860055"/>
              <a:gd name="connsiteX5" fmla="*/ 0 w 5722787"/>
              <a:gd name="connsiteY5" fmla="*/ 4859338 h 4860055"/>
              <a:gd name="connsiteX6" fmla="*/ 0 w 5722787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63990 w 5667138"/>
              <a:gd name="connsiteY2" fmla="*/ 4085937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67138"/>
              <a:gd name="connsiteY0" fmla="*/ 0 h 4860055"/>
              <a:gd name="connsiteX1" fmla="*/ 5667138 w 5667138"/>
              <a:gd name="connsiteY1" fmla="*/ 0 h 4860055"/>
              <a:gd name="connsiteX2" fmla="*/ 5626890 w 5667138"/>
              <a:gd name="connsiteY2" fmla="*/ 4073249 h 4860055"/>
              <a:gd name="connsiteX3" fmla="*/ 2326134 w 5667138"/>
              <a:gd name="connsiteY3" fmla="*/ 4049279 h 4860055"/>
              <a:gd name="connsiteX4" fmla="*/ 2323582 w 5667138"/>
              <a:gd name="connsiteY4" fmla="*/ 4860055 h 4860055"/>
              <a:gd name="connsiteX5" fmla="*/ 0 w 5667138"/>
              <a:gd name="connsiteY5" fmla="*/ 4859338 h 4860055"/>
              <a:gd name="connsiteX6" fmla="*/ 0 w 5667138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39314"/>
              <a:gd name="connsiteY0" fmla="*/ 0 h 4860055"/>
              <a:gd name="connsiteX1" fmla="*/ 5639314 w 5639314"/>
              <a:gd name="connsiteY1" fmla="*/ 0 h 4860055"/>
              <a:gd name="connsiteX2" fmla="*/ 5626890 w 5639314"/>
              <a:gd name="connsiteY2" fmla="*/ 4073249 h 4860055"/>
              <a:gd name="connsiteX3" fmla="*/ 2326134 w 5639314"/>
              <a:gd name="connsiteY3" fmla="*/ 4049279 h 4860055"/>
              <a:gd name="connsiteX4" fmla="*/ 2323582 w 5639314"/>
              <a:gd name="connsiteY4" fmla="*/ 4860055 h 4860055"/>
              <a:gd name="connsiteX5" fmla="*/ 0 w 5639314"/>
              <a:gd name="connsiteY5" fmla="*/ 4859338 h 4860055"/>
              <a:gd name="connsiteX6" fmla="*/ 0 w 56393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73249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26134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27214"/>
              <a:gd name="connsiteY0" fmla="*/ 0 h 4860055"/>
              <a:gd name="connsiteX1" fmla="*/ 5620764 w 5627214"/>
              <a:gd name="connsiteY1" fmla="*/ 0 h 4860055"/>
              <a:gd name="connsiteX2" fmla="*/ 5626890 w 5627214"/>
              <a:gd name="connsiteY2" fmla="*/ 4039768 h 4860055"/>
              <a:gd name="connsiteX3" fmla="*/ 2332253 w 5627214"/>
              <a:gd name="connsiteY3" fmla="*/ 4049279 h 4860055"/>
              <a:gd name="connsiteX4" fmla="*/ 2323582 w 5627214"/>
              <a:gd name="connsiteY4" fmla="*/ 4860055 h 4860055"/>
              <a:gd name="connsiteX5" fmla="*/ 0 w 5627214"/>
              <a:gd name="connsiteY5" fmla="*/ 4859338 h 4860055"/>
              <a:gd name="connsiteX6" fmla="*/ 0 w 5627214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32253 w 5639289"/>
              <a:gd name="connsiteY3" fmla="*/ 4049279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39289"/>
              <a:gd name="connsiteY0" fmla="*/ 0 h 4860055"/>
              <a:gd name="connsiteX1" fmla="*/ 5620764 w 5639289"/>
              <a:gd name="connsiteY1" fmla="*/ 0 h 4860055"/>
              <a:gd name="connsiteX2" fmla="*/ 5639128 w 5639289"/>
              <a:gd name="connsiteY2" fmla="*/ 4056509 h 4860055"/>
              <a:gd name="connsiteX3" fmla="*/ 2326134 w 5639289"/>
              <a:gd name="connsiteY3" fmla="*/ 4032538 h 4860055"/>
              <a:gd name="connsiteX4" fmla="*/ 2323582 w 5639289"/>
              <a:gd name="connsiteY4" fmla="*/ 4860055 h 4860055"/>
              <a:gd name="connsiteX5" fmla="*/ 0 w 5639289"/>
              <a:gd name="connsiteY5" fmla="*/ 4859338 h 4860055"/>
              <a:gd name="connsiteX6" fmla="*/ 0 w 5639289"/>
              <a:gd name="connsiteY6" fmla="*/ 0 h 4860055"/>
              <a:gd name="connsiteX0" fmla="*/ 0 w 5651473"/>
              <a:gd name="connsiteY0" fmla="*/ 0 h 4860055"/>
              <a:gd name="connsiteX1" fmla="*/ 5620764 w 5651473"/>
              <a:gd name="connsiteY1" fmla="*/ 0 h 4860055"/>
              <a:gd name="connsiteX2" fmla="*/ 5651366 w 5651473"/>
              <a:gd name="connsiteY2" fmla="*/ 4048139 h 4860055"/>
              <a:gd name="connsiteX3" fmla="*/ 2326134 w 5651473"/>
              <a:gd name="connsiteY3" fmla="*/ 4032538 h 4860055"/>
              <a:gd name="connsiteX4" fmla="*/ 2323582 w 5651473"/>
              <a:gd name="connsiteY4" fmla="*/ 4860055 h 4860055"/>
              <a:gd name="connsiteX5" fmla="*/ 0 w 5651473"/>
              <a:gd name="connsiteY5" fmla="*/ 4859338 h 4860055"/>
              <a:gd name="connsiteX6" fmla="*/ 0 w 5651473"/>
              <a:gd name="connsiteY6" fmla="*/ 0 h 4860055"/>
              <a:gd name="connsiteX0" fmla="*/ 0 w 5627215"/>
              <a:gd name="connsiteY0" fmla="*/ 0 h 4860055"/>
              <a:gd name="connsiteX1" fmla="*/ 5620764 w 5627215"/>
              <a:gd name="connsiteY1" fmla="*/ 0 h 4860055"/>
              <a:gd name="connsiteX2" fmla="*/ 5626891 w 5627215"/>
              <a:gd name="connsiteY2" fmla="*/ 4048139 h 4860055"/>
              <a:gd name="connsiteX3" fmla="*/ 2326134 w 5627215"/>
              <a:gd name="connsiteY3" fmla="*/ 4032538 h 4860055"/>
              <a:gd name="connsiteX4" fmla="*/ 2323582 w 5627215"/>
              <a:gd name="connsiteY4" fmla="*/ 4860055 h 4860055"/>
              <a:gd name="connsiteX5" fmla="*/ 0 w 5627215"/>
              <a:gd name="connsiteY5" fmla="*/ 4859338 h 4860055"/>
              <a:gd name="connsiteX6" fmla="*/ 0 w 5627215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4 w 5627552"/>
              <a:gd name="connsiteY3" fmla="*/ 4032538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33018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27552"/>
              <a:gd name="connsiteY0" fmla="*/ 0 h 4860055"/>
              <a:gd name="connsiteX1" fmla="*/ 5626884 w 5627552"/>
              <a:gd name="connsiteY1" fmla="*/ 16741 h 4860055"/>
              <a:gd name="connsiteX2" fmla="*/ 5626891 w 5627552"/>
              <a:gd name="connsiteY2" fmla="*/ 4048139 h 4860055"/>
              <a:gd name="connsiteX3" fmla="*/ 2326135 w 5627552"/>
              <a:gd name="connsiteY3" fmla="*/ 4041955 h 4860055"/>
              <a:gd name="connsiteX4" fmla="*/ 2323582 w 5627552"/>
              <a:gd name="connsiteY4" fmla="*/ 4860055 h 4860055"/>
              <a:gd name="connsiteX5" fmla="*/ 0 w 5627552"/>
              <a:gd name="connsiteY5" fmla="*/ 4859338 h 4860055"/>
              <a:gd name="connsiteX6" fmla="*/ 0 w 5627552"/>
              <a:gd name="connsiteY6" fmla="*/ 0 h 4860055"/>
              <a:gd name="connsiteX0" fmla="*/ 0 w 5634079"/>
              <a:gd name="connsiteY0" fmla="*/ 0 h 4860055"/>
              <a:gd name="connsiteX1" fmla="*/ 5626884 w 5634079"/>
              <a:gd name="connsiteY1" fmla="*/ 16741 h 4860055"/>
              <a:gd name="connsiteX2" fmla="*/ 5633775 w 5634079"/>
              <a:gd name="connsiteY2" fmla="*/ 4048139 h 4860055"/>
              <a:gd name="connsiteX3" fmla="*/ 2326135 w 5634079"/>
              <a:gd name="connsiteY3" fmla="*/ 4041955 h 4860055"/>
              <a:gd name="connsiteX4" fmla="*/ 2323582 w 5634079"/>
              <a:gd name="connsiteY4" fmla="*/ 4860055 h 4860055"/>
              <a:gd name="connsiteX5" fmla="*/ 0 w 5634079"/>
              <a:gd name="connsiteY5" fmla="*/ 4859338 h 4860055"/>
              <a:gd name="connsiteX6" fmla="*/ 0 w 5634079"/>
              <a:gd name="connsiteY6" fmla="*/ 0 h 4860055"/>
              <a:gd name="connsiteX0" fmla="*/ 0 w 5634436"/>
              <a:gd name="connsiteY0" fmla="*/ 2093 h 4862148"/>
              <a:gd name="connsiteX1" fmla="*/ 5633768 w 5634436"/>
              <a:gd name="connsiteY1" fmla="*/ 0 h 4862148"/>
              <a:gd name="connsiteX2" fmla="*/ 5633775 w 5634436"/>
              <a:gd name="connsiteY2" fmla="*/ 4050232 h 4862148"/>
              <a:gd name="connsiteX3" fmla="*/ 2326135 w 5634436"/>
              <a:gd name="connsiteY3" fmla="*/ 4044048 h 4862148"/>
              <a:gd name="connsiteX4" fmla="*/ 2323582 w 5634436"/>
              <a:gd name="connsiteY4" fmla="*/ 4862148 h 4862148"/>
              <a:gd name="connsiteX5" fmla="*/ 0 w 5634436"/>
              <a:gd name="connsiteY5" fmla="*/ 4861431 h 4862148"/>
              <a:gd name="connsiteX6" fmla="*/ 0 w 5634436"/>
              <a:gd name="connsiteY6" fmla="*/ 2093 h 4862148"/>
              <a:gd name="connsiteX0" fmla="*/ 0 w 5647740"/>
              <a:gd name="connsiteY0" fmla="*/ 2093 h 4862148"/>
              <a:gd name="connsiteX1" fmla="*/ 5633768 w 5647740"/>
              <a:gd name="connsiteY1" fmla="*/ 0 h 4862148"/>
              <a:gd name="connsiteX2" fmla="*/ 5647542 w 5647740"/>
              <a:gd name="connsiteY2" fmla="*/ 4050232 h 4862148"/>
              <a:gd name="connsiteX3" fmla="*/ 2326135 w 5647740"/>
              <a:gd name="connsiteY3" fmla="*/ 4044048 h 4862148"/>
              <a:gd name="connsiteX4" fmla="*/ 2323582 w 5647740"/>
              <a:gd name="connsiteY4" fmla="*/ 4862148 h 4862148"/>
              <a:gd name="connsiteX5" fmla="*/ 0 w 5647740"/>
              <a:gd name="connsiteY5" fmla="*/ 4861431 h 4862148"/>
              <a:gd name="connsiteX6" fmla="*/ 0 w 5647740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61303"/>
              <a:gd name="connsiteY0" fmla="*/ 2093 h 4862148"/>
              <a:gd name="connsiteX1" fmla="*/ 5661303 w 5661303"/>
              <a:gd name="connsiteY1" fmla="*/ 0 h 4862148"/>
              <a:gd name="connsiteX2" fmla="*/ 5647542 w 5661303"/>
              <a:gd name="connsiteY2" fmla="*/ 4050232 h 4862148"/>
              <a:gd name="connsiteX3" fmla="*/ 2326135 w 5661303"/>
              <a:gd name="connsiteY3" fmla="*/ 4044048 h 4862148"/>
              <a:gd name="connsiteX4" fmla="*/ 2323582 w 5661303"/>
              <a:gd name="connsiteY4" fmla="*/ 4862148 h 4862148"/>
              <a:gd name="connsiteX5" fmla="*/ 0 w 5661303"/>
              <a:gd name="connsiteY5" fmla="*/ 4861431 h 4862148"/>
              <a:gd name="connsiteX6" fmla="*/ 0 w 5661303"/>
              <a:gd name="connsiteY6" fmla="*/ 2093 h 4862148"/>
              <a:gd name="connsiteX0" fmla="*/ 0 w 5654419"/>
              <a:gd name="connsiteY0" fmla="*/ 2093 h 4862148"/>
              <a:gd name="connsiteX1" fmla="*/ 5654419 w 5654419"/>
              <a:gd name="connsiteY1" fmla="*/ 0 h 4862148"/>
              <a:gd name="connsiteX2" fmla="*/ 5647542 w 5654419"/>
              <a:gd name="connsiteY2" fmla="*/ 4050232 h 4862148"/>
              <a:gd name="connsiteX3" fmla="*/ 2326135 w 5654419"/>
              <a:gd name="connsiteY3" fmla="*/ 4044048 h 4862148"/>
              <a:gd name="connsiteX4" fmla="*/ 2323582 w 5654419"/>
              <a:gd name="connsiteY4" fmla="*/ 4862148 h 4862148"/>
              <a:gd name="connsiteX5" fmla="*/ 0 w 5654419"/>
              <a:gd name="connsiteY5" fmla="*/ 4861431 h 4862148"/>
              <a:gd name="connsiteX6" fmla="*/ 0 w 5654419"/>
              <a:gd name="connsiteY6" fmla="*/ 2093 h 4862148"/>
              <a:gd name="connsiteX0" fmla="*/ 0 w 5647846"/>
              <a:gd name="connsiteY0" fmla="*/ 0 h 4860055"/>
              <a:gd name="connsiteX1" fmla="*/ 5640652 w 5647846"/>
              <a:gd name="connsiteY1" fmla="*/ 7323 h 4860055"/>
              <a:gd name="connsiteX2" fmla="*/ 5647542 w 5647846"/>
              <a:gd name="connsiteY2" fmla="*/ 4048139 h 4860055"/>
              <a:gd name="connsiteX3" fmla="*/ 2326135 w 5647846"/>
              <a:gd name="connsiteY3" fmla="*/ 4041955 h 4860055"/>
              <a:gd name="connsiteX4" fmla="*/ 2323582 w 5647846"/>
              <a:gd name="connsiteY4" fmla="*/ 4860055 h 4860055"/>
              <a:gd name="connsiteX5" fmla="*/ 0 w 5647846"/>
              <a:gd name="connsiteY5" fmla="*/ 4859338 h 4860055"/>
              <a:gd name="connsiteX6" fmla="*/ 0 w 5647846"/>
              <a:gd name="connsiteY6" fmla="*/ 0 h 486005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47542 w 5654419"/>
              <a:gd name="connsiteY2" fmla="*/ 4059649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54419"/>
              <a:gd name="connsiteY0" fmla="*/ 11510 h 4871565"/>
              <a:gd name="connsiteX1" fmla="*/ 5654419 w 5654419"/>
              <a:gd name="connsiteY1" fmla="*/ 0 h 4871565"/>
              <a:gd name="connsiteX2" fmla="*/ 5633774 w 5654419"/>
              <a:gd name="connsiteY2" fmla="*/ 4050232 h 4871565"/>
              <a:gd name="connsiteX3" fmla="*/ 2326135 w 5654419"/>
              <a:gd name="connsiteY3" fmla="*/ 4053465 h 4871565"/>
              <a:gd name="connsiteX4" fmla="*/ 2323582 w 5654419"/>
              <a:gd name="connsiteY4" fmla="*/ 4871565 h 4871565"/>
              <a:gd name="connsiteX5" fmla="*/ 0 w 5654419"/>
              <a:gd name="connsiteY5" fmla="*/ 4870848 h 4871565"/>
              <a:gd name="connsiteX6" fmla="*/ 0 w 5654419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33774 w 5640651"/>
              <a:gd name="connsiteY2" fmla="*/ 4050232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40651"/>
              <a:gd name="connsiteY0" fmla="*/ 11510 h 4871565"/>
              <a:gd name="connsiteX1" fmla="*/ 5640651 w 5640651"/>
              <a:gd name="connsiteY1" fmla="*/ 0 h 4871565"/>
              <a:gd name="connsiteX2" fmla="*/ 5626890 w 5640651"/>
              <a:gd name="connsiteY2" fmla="*/ 4031398 h 4871565"/>
              <a:gd name="connsiteX3" fmla="*/ 2326135 w 5640651"/>
              <a:gd name="connsiteY3" fmla="*/ 4053465 h 4871565"/>
              <a:gd name="connsiteX4" fmla="*/ 2323582 w 5640651"/>
              <a:gd name="connsiteY4" fmla="*/ 4871565 h 4871565"/>
              <a:gd name="connsiteX5" fmla="*/ 0 w 5640651"/>
              <a:gd name="connsiteY5" fmla="*/ 4870848 h 4871565"/>
              <a:gd name="connsiteX6" fmla="*/ 0 w 5640651"/>
              <a:gd name="connsiteY6" fmla="*/ 11510 h 4871565"/>
              <a:gd name="connsiteX0" fmla="*/ 0 w 5633768"/>
              <a:gd name="connsiteY0" fmla="*/ 11510 h 4871565"/>
              <a:gd name="connsiteX1" fmla="*/ 5633768 w 5633768"/>
              <a:gd name="connsiteY1" fmla="*/ 0 h 4871565"/>
              <a:gd name="connsiteX2" fmla="*/ 5626890 w 5633768"/>
              <a:gd name="connsiteY2" fmla="*/ 4031398 h 4871565"/>
              <a:gd name="connsiteX3" fmla="*/ 2326135 w 5633768"/>
              <a:gd name="connsiteY3" fmla="*/ 4053465 h 4871565"/>
              <a:gd name="connsiteX4" fmla="*/ 2323582 w 5633768"/>
              <a:gd name="connsiteY4" fmla="*/ 4871565 h 4871565"/>
              <a:gd name="connsiteX5" fmla="*/ 0 w 5633768"/>
              <a:gd name="connsiteY5" fmla="*/ 4870848 h 4871565"/>
              <a:gd name="connsiteX6" fmla="*/ 0 w 56337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31398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31398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13124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001"/>
              <a:gd name="connsiteY0" fmla="*/ 11510 h 4871565"/>
              <a:gd name="connsiteX1" fmla="*/ 5620001 w 5620001"/>
              <a:gd name="connsiteY1" fmla="*/ 0 h 4871565"/>
              <a:gd name="connsiteX2" fmla="*/ 5606240 w 5620001"/>
              <a:gd name="connsiteY2" fmla="*/ 4050232 h 4871565"/>
              <a:gd name="connsiteX3" fmla="*/ 2326135 w 5620001"/>
              <a:gd name="connsiteY3" fmla="*/ 4053465 h 4871565"/>
              <a:gd name="connsiteX4" fmla="*/ 2323582 w 5620001"/>
              <a:gd name="connsiteY4" fmla="*/ 4871565 h 4871565"/>
              <a:gd name="connsiteX5" fmla="*/ 0 w 5620001"/>
              <a:gd name="connsiteY5" fmla="*/ 4870848 h 4871565"/>
              <a:gd name="connsiteX6" fmla="*/ 0 w 5620001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0668"/>
              <a:gd name="connsiteY0" fmla="*/ 11510 h 4871565"/>
              <a:gd name="connsiteX1" fmla="*/ 5620001 w 5620668"/>
              <a:gd name="connsiteY1" fmla="*/ 0 h 4871565"/>
              <a:gd name="connsiteX2" fmla="*/ 5620007 w 5620668"/>
              <a:gd name="connsiteY2" fmla="*/ 4050232 h 4871565"/>
              <a:gd name="connsiteX3" fmla="*/ 2326135 w 5620668"/>
              <a:gd name="connsiteY3" fmla="*/ 4053465 h 4871565"/>
              <a:gd name="connsiteX4" fmla="*/ 2323582 w 5620668"/>
              <a:gd name="connsiteY4" fmla="*/ 4871565 h 4871565"/>
              <a:gd name="connsiteX5" fmla="*/ 0 w 5620668"/>
              <a:gd name="connsiteY5" fmla="*/ 4870848 h 4871565"/>
              <a:gd name="connsiteX6" fmla="*/ 0 w 5620668"/>
              <a:gd name="connsiteY6" fmla="*/ 11510 h 4871565"/>
              <a:gd name="connsiteX0" fmla="*/ 0 w 5627194"/>
              <a:gd name="connsiteY0" fmla="*/ 11510 h 4871565"/>
              <a:gd name="connsiteX1" fmla="*/ 5620001 w 5627194"/>
              <a:gd name="connsiteY1" fmla="*/ 0 h 4871565"/>
              <a:gd name="connsiteX2" fmla="*/ 5626890 w 5627194"/>
              <a:gd name="connsiteY2" fmla="*/ 4050232 h 4871565"/>
              <a:gd name="connsiteX3" fmla="*/ 2326135 w 5627194"/>
              <a:gd name="connsiteY3" fmla="*/ 4053465 h 4871565"/>
              <a:gd name="connsiteX4" fmla="*/ 2323582 w 5627194"/>
              <a:gd name="connsiteY4" fmla="*/ 4871565 h 4871565"/>
              <a:gd name="connsiteX5" fmla="*/ 0 w 5627194"/>
              <a:gd name="connsiteY5" fmla="*/ 4870848 h 4871565"/>
              <a:gd name="connsiteX6" fmla="*/ 0 w 5627194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33770"/>
              <a:gd name="connsiteY0" fmla="*/ 11510 h 4871565"/>
              <a:gd name="connsiteX1" fmla="*/ 5633770 w 5633770"/>
              <a:gd name="connsiteY1" fmla="*/ 0 h 4871565"/>
              <a:gd name="connsiteX2" fmla="*/ 5626890 w 5633770"/>
              <a:gd name="connsiteY2" fmla="*/ 4050232 h 4871565"/>
              <a:gd name="connsiteX3" fmla="*/ 2326135 w 5633770"/>
              <a:gd name="connsiteY3" fmla="*/ 4053465 h 4871565"/>
              <a:gd name="connsiteX4" fmla="*/ 2323582 w 5633770"/>
              <a:gd name="connsiteY4" fmla="*/ 4871565 h 4871565"/>
              <a:gd name="connsiteX5" fmla="*/ 0 w 5633770"/>
              <a:gd name="connsiteY5" fmla="*/ 4870848 h 4871565"/>
              <a:gd name="connsiteX6" fmla="*/ 0 w 5633770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26890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46008"/>
              <a:gd name="connsiteY0" fmla="*/ 11510 h 4871565"/>
              <a:gd name="connsiteX1" fmla="*/ 5646008 w 5646008"/>
              <a:gd name="connsiteY1" fmla="*/ 0 h 4871565"/>
              <a:gd name="connsiteX2" fmla="*/ 5635048 w 5646008"/>
              <a:gd name="connsiteY2" fmla="*/ 4050232 h 4871565"/>
              <a:gd name="connsiteX3" fmla="*/ 2326135 w 5646008"/>
              <a:gd name="connsiteY3" fmla="*/ 4053465 h 4871565"/>
              <a:gd name="connsiteX4" fmla="*/ 2323582 w 5646008"/>
              <a:gd name="connsiteY4" fmla="*/ 4871565 h 4871565"/>
              <a:gd name="connsiteX5" fmla="*/ 0 w 5646008"/>
              <a:gd name="connsiteY5" fmla="*/ 4870848 h 4871565"/>
              <a:gd name="connsiteX6" fmla="*/ 0 w 5646008"/>
              <a:gd name="connsiteY6" fmla="*/ 11510 h 4871565"/>
              <a:gd name="connsiteX0" fmla="*/ 0 w 5662325"/>
              <a:gd name="connsiteY0" fmla="*/ 11510 h 4871565"/>
              <a:gd name="connsiteX1" fmla="*/ 5662325 w 5662325"/>
              <a:gd name="connsiteY1" fmla="*/ 0 h 4871565"/>
              <a:gd name="connsiteX2" fmla="*/ 5635048 w 5662325"/>
              <a:gd name="connsiteY2" fmla="*/ 4050232 h 4871565"/>
              <a:gd name="connsiteX3" fmla="*/ 2326135 w 5662325"/>
              <a:gd name="connsiteY3" fmla="*/ 4053465 h 4871565"/>
              <a:gd name="connsiteX4" fmla="*/ 2323582 w 5662325"/>
              <a:gd name="connsiteY4" fmla="*/ 4871565 h 4871565"/>
              <a:gd name="connsiteX5" fmla="*/ 0 w 5662325"/>
              <a:gd name="connsiteY5" fmla="*/ 4870848 h 4871565"/>
              <a:gd name="connsiteX6" fmla="*/ 0 w 5662325"/>
              <a:gd name="connsiteY6" fmla="*/ 11510 h 4871565"/>
              <a:gd name="connsiteX0" fmla="*/ 0 w 5637850"/>
              <a:gd name="connsiteY0" fmla="*/ 351 h 4860406"/>
              <a:gd name="connsiteX1" fmla="*/ 5637850 w 5637850"/>
              <a:gd name="connsiteY1" fmla="*/ 0 h 4860406"/>
              <a:gd name="connsiteX2" fmla="*/ 5635048 w 5637850"/>
              <a:gd name="connsiteY2" fmla="*/ 4039073 h 4860406"/>
              <a:gd name="connsiteX3" fmla="*/ 2326135 w 5637850"/>
              <a:gd name="connsiteY3" fmla="*/ 4042306 h 4860406"/>
              <a:gd name="connsiteX4" fmla="*/ 2323582 w 5637850"/>
              <a:gd name="connsiteY4" fmla="*/ 4860406 h 4860406"/>
              <a:gd name="connsiteX5" fmla="*/ 0 w 5637850"/>
              <a:gd name="connsiteY5" fmla="*/ 4859689 h 4860406"/>
              <a:gd name="connsiteX6" fmla="*/ 0 w 5637850"/>
              <a:gd name="connsiteY6" fmla="*/ 351 h 486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37850" h="4860406">
                <a:moveTo>
                  <a:pt x="0" y="351"/>
                </a:moveTo>
                <a:lnTo>
                  <a:pt x="5637850" y="0"/>
                </a:lnTo>
                <a:cubicBezTo>
                  <a:pt x="5635556" y="1416545"/>
                  <a:pt x="5637342" y="2622528"/>
                  <a:pt x="5635048" y="4039073"/>
                </a:cubicBezTo>
                <a:lnTo>
                  <a:pt x="2326135" y="4042306"/>
                </a:lnTo>
                <a:cubicBezTo>
                  <a:pt x="2323841" y="4291688"/>
                  <a:pt x="2325876" y="4611024"/>
                  <a:pt x="2323582" y="4860406"/>
                </a:cubicBezTo>
                <a:lnTo>
                  <a:pt x="0" y="4859689"/>
                </a:lnTo>
                <a:lnTo>
                  <a:pt x="0" y="3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649" y="367239"/>
            <a:ext cx="1539287" cy="24951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225"/>
              </a:lnSpc>
              <a:defRPr sz="953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19.06.2024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42" y="4334772"/>
            <a:ext cx="1402632" cy="821194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261" y="4334773"/>
            <a:ext cx="2278263" cy="821194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12" y="4334315"/>
            <a:ext cx="1937739" cy="822352"/>
          </a:xfrm>
          <a:prstGeom prst="rect">
            <a:avLst/>
          </a:prstGeom>
        </p:spPr>
      </p:pic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2411760" y="3062122"/>
            <a:ext cx="5976664" cy="1272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0934" y="3790039"/>
            <a:ext cx="5245249" cy="441262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00077315-1D70-4F03-A08B-B97A5ED5F43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62122"/>
            <a:ext cx="3444545" cy="63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164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2416677" y="3062122"/>
            <a:ext cx="6154381" cy="14693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2943" y="0"/>
            <a:ext cx="5850420" cy="3306227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45924 w 6835775"/>
              <a:gd name="connsiteY3" fmla="*/ 4519230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  <a:gd name="connsiteX6" fmla="*/ 0 w 6835775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45924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  <a:gd name="connsiteX0" fmla="*/ 0 w 6840726"/>
              <a:gd name="connsiteY0" fmla="*/ 0 h 4859338"/>
              <a:gd name="connsiteX1" fmla="*/ 6835775 w 6840726"/>
              <a:gd name="connsiteY1" fmla="*/ 0 h 4859338"/>
              <a:gd name="connsiteX2" fmla="*/ 6840726 w 6840726"/>
              <a:gd name="connsiteY2" fmla="*/ 4513008 h 4859338"/>
              <a:gd name="connsiteX3" fmla="*/ 2155825 w 6840726"/>
              <a:gd name="connsiteY3" fmla="*/ 4519230 h 4859338"/>
              <a:gd name="connsiteX4" fmla="*/ 2155824 w 6840726"/>
              <a:gd name="connsiteY4" fmla="*/ 4859338 h 4859338"/>
              <a:gd name="connsiteX5" fmla="*/ 0 w 6840726"/>
              <a:gd name="connsiteY5" fmla="*/ 4859338 h 4859338"/>
              <a:gd name="connsiteX6" fmla="*/ 0 w 6840726"/>
              <a:gd name="connsiteY6" fmla="*/ 0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40726" h="4859338">
                <a:moveTo>
                  <a:pt x="0" y="0"/>
                </a:moveTo>
                <a:lnTo>
                  <a:pt x="6835775" y="0"/>
                </a:lnTo>
                <a:cubicBezTo>
                  <a:pt x="6837425" y="1504336"/>
                  <a:pt x="6839076" y="3008672"/>
                  <a:pt x="6840726" y="4513008"/>
                </a:cubicBezTo>
                <a:lnTo>
                  <a:pt x="2155825" y="4519230"/>
                </a:lnTo>
                <a:cubicBezTo>
                  <a:pt x="2155825" y="4632599"/>
                  <a:pt x="2155824" y="4745969"/>
                  <a:pt x="2155824" y="4859338"/>
                </a:cubicBezTo>
                <a:lnTo>
                  <a:pt x="0" y="485933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3339901" y="3062122"/>
            <a:ext cx="3079227" cy="244527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2416678" y="3062122"/>
            <a:ext cx="923225" cy="2441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4871" y="3535097"/>
            <a:ext cx="5542066" cy="898396"/>
          </a:xfrm>
        </p:spPr>
        <p:txBody>
          <a:bodyPr anchor="t" anchorCtr="0">
            <a:normAutofit/>
          </a:bodyPr>
          <a:lstStyle>
            <a:lvl1pPr algn="l">
              <a:lnSpc>
                <a:spcPts val="2381"/>
              </a:lnSpc>
              <a:defRPr sz="1905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" userDrawn="1">
          <p15:clr>
            <a:srgbClr val="FBAE40"/>
          </p15:clr>
        </p15:guide>
        <p15:guide id="2" orient="horz" pos="77" userDrawn="1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31" userDrawn="1">
          <p15:clr>
            <a:srgbClr val="FBAE40"/>
          </p15:clr>
        </p15:guide>
        <p15:guide id="5" orient="horz" pos="386" userDrawn="1">
          <p15:clr>
            <a:srgbClr val="FBAE40"/>
          </p15:clr>
        </p15:guide>
        <p15:guide id="6" orient="horz" pos="540" userDrawn="1">
          <p15:clr>
            <a:srgbClr val="FBAE40"/>
          </p15:clr>
        </p15:guide>
        <p15:guide id="7" orient="horz" pos="694" userDrawn="1">
          <p15:clr>
            <a:srgbClr val="FBAE40"/>
          </p15:clr>
        </p15:guide>
        <p15:guide id="8" orient="horz" pos="848" userDrawn="1">
          <p15:clr>
            <a:srgbClr val="FBAE40"/>
          </p15:clr>
        </p15:guide>
        <p15:guide id="9" orient="horz" pos="1003" userDrawn="1">
          <p15:clr>
            <a:srgbClr val="FBAE40"/>
          </p15:clr>
        </p15:guide>
        <p15:guide id="10" orient="horz" pos="1157" userDrawn="1">
          <p15:clr>
            <a:srgbClr val="FBAE40"/>
          </p15:clr>
        </p15:guide>
        <p15:guide id="11" orient="horz" pos="1311" userDrawn="1">
          <p15:clr>
            <a:srgbClr val="FBAE40"/>
          </p15:clr>
        </p15:guide>
        <p15:guide id="12" orient="horz" pos="1466" userDrawn="1">
          <p15:clr>
            <a:srgbClr val="FBAE40"/>
          </p15:clr>
        </p15:guide>
        <p15:guide id="13" orient="horz" pos="1774" userDrawn="1">
          <p15:clr>
            <a:srgbClr val="FBAE40"/>
          </p15:clr>
        </p15:guide>
        <p15:guide id="14" orient="horz" pos="1929" userDrawn="1">
          <p15:clr>
            <a:srgbClr val="FBAE40"/>
          </p15:clr>
        </p15:guide>
        <p15:guide id="15" orient="horz" pos="2083" userDrawn="1">
          <p15:clr>
            <a:srgbClr val="FBAE40"/>
          </p15:clr>
        </p15:guide>
        <p15:guide id="16" orient="horz" pos="2237" userDrawn="1">
          <p15:clr>
            <a:srgbClr val="FBAE40"/>
          </p15:clr>
        </p15:guide>
        <p15:guide id="17" orient="horz" pos="2392" userDrawn="1">
          <p15:clr>
            <a:srgbClr val="FBAE40"/>
          </p15:clr>
        </p15:guide>
        <p15:guide id="18" orient="horz" pos="2546" userDrawn="1">
          <p15:clr>
            <a:srgbClr val="FBAE40"/>
          </p15:clr>
        </p15:guide>
        <p15:guide id="19" orient="horz" pos="2700" userDrawn="1">
          <p15:clr>
            <a:srgbClr val="FBAE40"/>
          </p15:clr>
        </p15:guide>
        <p15:guide id="20" orient="horz" pos="2854" userDrawn="1">
          <p15:clr>
            <a:srgbClr val="FBAE40"/>
          </p15:clr>
        </p15:guide>
        <p15:guide id="21" orient="horz" pos="3009" userDrawn="1">
          <p15:clr>
            <a:srgbClr val="FBAE40"/>
          </p15:clr>
        </p15:guide>
        <p15:guide id="22" orient="horz" pos="3163" userDrawn="1">
          <p15:clr>
            <a:srgbClr val="FBAE40"/>
          </p15:clr>
        </p15:guide>
        <p15:guide id="23" pos="358" userDrawn="1">
          <p15:clr>
            <a:srgbClr val="FBAE40"/>
          </p15:clr>
        </p15:guide>
        <p15:guide id="24" pos="552" userDrawn="1">
          <p15:clr>
            <a:srgbClr val="FBAE40"/>
          </p15:clr>
        </p15:guide>
        <p15:guide id="25" pos="747" userDrawn="1">
          <p15:clr>
            <a:srgbClr val="FBAE40"/>
          </p15:clr>
        </p15:guide>
        <p15:guide id="26" pos="941" userDrawn="1">
          <p15:clr>
            <a:srgbClr val="FBAE40"/>
          </p15:clr>
        </p15:guide>
        <p15:guide id="27" pos="1135" userDrawn="1">
          <p15:clr>
            <a:srgbClr val="FBAE40"/>
          </p15:clr>
        </p15:guide>
        <p15:guide id="28" pos="1328" userDrawn="1">
          <p15:clr>
            <a:srgbClr val="FBAE40"/>
          </p15:clr>
        </p15:guide>
        <p15:guide id="29" pos="1522" userDrawn="1">
          <p15:clr>
            <a:srgbClr val="FBAE40"/>
          </p15:clr>
        </p15:guide>
        <p15:guide id="30" pos="1716" userDrawn="1">
          <p15:clr>
            <a:srgbClr val="FBAE40"/>
          </p15:clr>
        </p15:guide>
        <p15:guide id="31" pos="1911" userDrawn="1">
          <p15:clr>
            <a:srgbClr val="FBAE40"/>
          </p15:clr>
        </p15:guide>
        <p15:guide id="32" pos="2104" userDrawn="1">
          <p15:clr>
            <a:srgbClr val="FBAE40"/>
          </p15:clr>
        </p15:guide>
        <p15:guide id="33" pos="2298" userDrawn="1">
          <p15:clr>
            <a:srgbClr val="FBAE40"/>
          </p15:clr>
        </p15:guide>
        <p15:guide id="34" pos="2492" userDrawn="1">
          <p15:clr>
            <a:srgbClr val="FBAE40"/>
          </p15:clr>
        </p15:guide>
        <p15:guide id="35" pos="2686" userDrawn="1">
          <p15:clr>
            <a:srgbClr val="FBAE40"/>
          </p15:clr>
        </p15:guide>
        <p15:guide id="36" pos="2880" userDrawn="1">
          <p15:clr>
            <a:srgbClr val="FBAE40"/>
          </p15:clr>
        </p15:guide>
        <p15:guide id="37" pos="3074" userDrawn="1">
          <p15:clr>
            <a:srgbClr val="FBAE40"/>
          </p15:clr>
        </p15:guide>
        <p15:guide id="38" pos="3268" userDrawn="1">
          <p15:clr>
            <a:srgbClr val="FBAE40"/>
          </p15:clr>
        </p15:guide>
        <p15:guide id="39" pos="3462" userDrawn="1">
          <p15:clr>
            <a:srgbClr val="FBAE40"/>
          </p15:clr>
        </p15:guide>
        <p15:guide id="40" pos="3656" userDrawn="1">
          <p15:clr>
            <a:srgbClr val="FBAE40"/>
          </p15:clr>
        </p15:guide>
        <p15:guide id="41" pos="3849" userDrawn="1">
          <p15:clr>
            <a:srgbClr val="FBAE40"/>
          </p15:clr>
        </p15:guide>
        <p15:guide id="42" pos="4044" userDrawn="1">
          <p15:clr>
            <a:srgbClr val="FBAE40"/>
          </p15:clr>
        </p15:guide>
        <p15:guide id="43" pos="4238" userDrawn="1">
          <p15:clr>
            <a:srgbClr val="FBAE40"/>
          </p15:clr>
        </p15:guide>
        <p15:guide id="44" pos="4432" userDrawn="1">
          <p15:clr>
            <a:srgbClr val="FBAE40"/>
          </p15:clr>
        </p15:guide>
        <p15:guide id="45" pos="4625" userDrawn="1">
          <p15:clr>
            <a:srgbClr val="FBAE40"/>
          </p15:clr>
        </p15:guide>
        <p15:guide id="46" pos="4819" userDrawn="1">
          <p15:clr>
            <a:srgbClr val="FBAE40"/>
          </p15:clr>
        </p15:guide>
        <p15:guide id="47" pos="5013" userDrawn="1">
          <p15:clr>
            <a:srgbClr val="FBAE40"/>
          </p15:clr>
        </p15:guide>
        <p15:guide id="48" pos="5208" userDrawn="1">
          <p15:clr>
            <a:srgbClr val="FBAE40"/>
          </p15:clr>
        </p15:guide>
        <p15:guide id="49" pos="5402" userDrawn="1">
          <p15:clr>
            <a:srgbClr val="FBAE40"/>
          </p15:clr>
        </p15:guide>
        <p15:guide id="50" pos="559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12237"/>
            <a:ext cx="3694610" cy="73481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9" y="1347054"/>
            <a:ext cx="3694937" cy="318421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612425"/>
            <a:ext cx="4264485" cy="3918839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680"/>
            </a:lvl1pPr>
          </a:lstStyle>
          <a:p>
            <a:r>
              <a:rPr lang="pl-PL" dirty="0"/>
              <a:t>Kliknij ikonę, aby dodać</a:t>
            </a:r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389" y="1347054"/>
            <a:ext cx="3540668" cy="3184221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42" y="1346902"/>
            <a:ext cx="3540668" cy="31843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7064" y="612237"/>
            <a:ext cx="7389546" cy="73481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90" y="1347054"/>
            <a:ext cx="7389547" cy="31842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877359" y="0"/>
            <a:ext cx="924287" cy="122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1801646" y="0"/>
            <a:ext cx="6464963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42353" y="4776201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68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7342649" y="5021448"/>
            <a:ext cx="924287" cy="1220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959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685804" rtl="0" eaLnBrk="1" latinLnBrk="0" hangingPunct="1">
        <a:lnSpc>
          <a:spcPts val="2449"/>
        </a:lnSpc>
        <a:spcBef>
          <a:spcPct val="0"/>
        </a:spcBef>
        <a:buNone/>
        <a:defRPr sz="1905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171451" indent="-171451" algn="l" defTabSz="685804" rtl="0" eaLnBrk="1" latinLnBrk="0" hangingPunct="1">
        <a:lnSpc>
          <a:spcPts val="1633"/>
        </a:lnSpc>
        <a:spcBef>
          <a:spcPts val="750"/>
        </a:spcBef>
        <a:buClr>
          <a:schemeClr val="accent1"/>
        </a:buClr>
        <a:buFontTx/>
        <a:buBlip>
          <a:blip r:embed="rId12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514353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3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857256" indent="-171451" algn="l" defTabSz="685804" rtl="0" eaLnBrk="1" latinLnBrk="0" hangingPunct="1">
        <a:lnSpc>
          <a:spcPts val="1633"/>
        </a:lnSpc>
        <a:spcBef>
          <a:spcPts val="375"/>
        </a:spcBef>
        <a:buFontTx/>
        <a:buBlip>
          <a:blip r:embed="rId14"/>
        </a:buBlip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200158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1543060" indent="-171451" algn="l" defTabSz="685804" rtl="0" eaLnBrk="1" latinLnBrk="0" hangingPunct="1">
        <a:lnSpc>
          <a:spcPts val="1633"/>
        </a:lnSpc>
        <a:spcBef>
          <a:spcPts val="375"/>
        </a:spcBef>
        <a:buFont typeface="Arial" panose="020B0604020202020204" pitchFamily="34" charset="0"/>
        <a:buChar char="•"/>
        <a:defRPr sz="1225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1885963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65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67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69" indent="-171451" algn="l" defTabSz="68580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4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7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9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11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13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16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18" algn="l" defTabSz="68580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65" userDrawn="1">
          <p15:clr>
            <a:srgbClr val="F26B43"/>
          </p15:clr>
        </p15:guide>
        <p15:guide id="2" pos="358" userDrawn="1">
          <p15:clr>
            <a:srgbClr val="F26B43"/>
          </p15:clr>
        </p15:guide>
        <p15:guide id="3" pos="552" userDrawn="1">
          <p15:clr>
            <a:srgbClr val="F26B43"/>
          </p15:clr>
        </p15:guide>
        <p15:guide id="4" pos="747" userDrawn="1">
          <p15:clr>
            <a:srgbClr val="F26B43"/>
          </p15:clr>
        </p15:guide>
        <p15:guide id="5" pos="941" userDrawn="1">
          <p15:clr>
            <a:srgbClr val="F26B43"/>
          </p15:clr>
        </p15:guide>
        <p15:guide id="6" pos="1135" userDrawn="1">
          <p15:clr>
            <a:srgbClr val="F26B43"/>
          </p15:clr>
        </p15:guide>
        <p15:guide id="7" pos="1328" userDrawn="1">
          <p15:clr>
            <a:srgbClr val="F26B43"/>
          </p15:clr>
        </p15:guide>
        <p15:guide id="8" pos="1522" userDrawn="1">
          <p15:clr>
            <a:srgbClr val="F26B43"/>
          </p15:clr>
        </p15:guide>
        <p15:guide id="9" pos="1716" userDrawn="1">
          <p15:clr>
            <a:srgbClr val="F26B43"/>
          </p15:clr>
        </p15:guide>
        <p15:guide id="10" pos="1911" userDrawn="1">
          <p15:clr>
            <a:srgbClr val="F26B43"/>
          </p15:clr>
        </p15:guide>
        <p15:guide id="11" pos="2104" userDrawn="1">
          <p15:clr>
            <a:srgbClr val="F26B43"/>
          </p15:clr>
        </p15:guide>
        <p15:guide id="12" pos="2298" userDrawn="1">
          <p15:clr>
            <a:srgbClr val="F26B43"/>
          </p15:clr>
        </p15:guide>
        <p15:guide id="13" pos="2492" userDrawn="1">
          <p15:clr>
            <a:srgbClr val="F26B43"/>
          </p15:clr>
        </p15:guide>
        <p15:guide id="14" pos="2686" userDrawn="1">
          <p15:clr>
            <a:srgbClr val="F26B43"/>
          </p15:clr>
        </p15:guide>
        <p15:guide id="15" pos="2880" userDrawn="1">
          <p15:clr>
            <a:srgbClr val="F26B43"/>
          </p15:clr>
        </p15:guide>
        <p15:guide id="16" pos="3074" userDrawn="1">
          <p15:clr>
            <a:srgbClr val="F26B43"/>
          </p15:clr>
        </p15:guide>
        <p15:guide id="17" pos="3268" userDrawn="1">
          <p15:clr>
            <a:srgbClr val="F26B43"/>
          </p15:clr>
        </p15:guide>
        <p15:guide id="18" pos="3462" userDrawn="1">
          <p15:clr>
            <a:srgbClr val="F26B43"/>
          </p15:clr>
        </p15:guide>
        <p15:guide id="19" pos="3656" userDrawn="1">
          <p15:clr>
            <a:srgbClr val="F26B43"/>
          </p15:clr>
        </p15:guide>
        <p15:guide id="20" pos="3849" userDrawn="1">
          <p15:clr>
            <a:srgbClr val="F26B43"/>
          </p15:clr>
        </p15:guide>
        <p15:guide id="21" pos="4044" userDrawn="1">
          <p15:clr>
            <a:srgbClr val="F26B43"/>
          </p15:clr>
        </p15:guide>
        <p15:guide id="22" pos="4238" userDrawn="1">
          <p15:clr>
            <a:srgbClr val="F26B43"/>
          </p15:clr>
        </p15:guide>
        <p15:guide id="23" pos="4432" userDrawn="1">
          <p15:clr>
            <a:srgbClr val="F26B43"/>
          </p15:clr>
        </p15:guide>
        <p15:guide id="24" pos="4625" userDrawn="1">
          <p15:clr>
            <a:srgbClr val="F26B43"/>
          </p15:clr>
        </p15:guide>
        <p15:guide id="25" pos="4819" userDrawn="1">
          <p15:clr>
            <a:srgbClr val="F26B43"/>
          </p15:clr>
        </p15:guide>
        <p15:guide id="26" pos="5013" userDrawn="1">
          <p15:clr>
            <a:srgbClr val="F26B43"/>
          </p15:clr>
        </p15:guide>
        <p15:guide id="27" pos="5208" userDrawn="1">
          <p15:clr>
            <a:srgbClr val="F26B43"/>
          </p15:clr>
        </p15:guide>
        <p15:guide id="28" pos="5402" userDrawn="1">
          <p15:clr>
            <a:srgbClr val="F26B43"/>
          </p15:clr>
        </p15:guide>
        <p15:guide id="29" pos="5595" userDrawn="1">
          <p15:clr>
            <a:srgbClr val="F26B43"/>
          </p15:clr>
        </p15:guide>
        <p15:guide id="30" orient="horz" pos="77" userDrawn="1">
          <p15:clr>
            <a:srgbClr val="F26B43"/>
          </p15:clr>
        </p15:guide>
        <p15:guide id="31" orient="horz" pos="231" userDrawn="1">
          <p15:clr>
            <a:srgbClr val="F26B43"/>
          </p15:clr>
        </p15:guide>
        <p15:guide id="32" orient="horz" pos="386" userDrawn="1">
          <p15:clr>
            <a:srgbClr val="F26B43"/>
          </p15:clr>
        </p15:guide>
        <p15:guide id="33" orient="horz" pos="540" userDrawn="1">
          <p15:clr>
            <a:srgbClr val="F26B43"/>
          </p15:clr>
        </p15:guide>
        <p15:guide id="34" orient="horz" pos="694" userDrawn="1">
          <p15:clr>
            <a:srgbClr val="F26B43"/>
          </p15:clr>
        </p15:guide>
        <p15:guide id="35" orient="horz" pos="848" userDrawn="1">
          <p15:clr>
            <a:srgbClr val="F26B43"/>
          </p15:clr>
        </p15:guide>
        <p15:guide id="36" orient="horz" pos="1003" userDrawn="1">
          <p15:clr>
            <a:srgbClr val="F26B43"/>
          </p15:clr>
        </p15:guide>
        <p15:guide id="37" orient="horz" pos="1157" userDrawn="1">
          <p15:clr>
            <a:srgbClr val="F26B43"/>
          </p15:clr>
        </p15:guide>
        <p15:guide id="38" orient="horz" pos="1311" userDrawn="1">
          <p15:clr>
            <a:srgbClr val="F26B43"/>
          </p15:clr>
        </p15:guide>
        <p15:guide id="39" orient="horz" pos="1466" userDrawn="1">
          <p15:clr>
            <a:srgbClr val="F26B43"/>
          </p15:clr>
        </p15:guide>
        <p15:guide id="40" orient="horz" pos="1620" userDrawn="1">
          <p15:clr>
            <a:srgbClr val="F26B43"/>
          </p15:clr>
        </p15:guide>
        <p15:guide id="41" orient="horz" pos="1774" userDrawn="1">
          <p15:clr>
            <a:srgbClr val="F26B43"/>
          </p15:clr>
        </p15:guide>
        <p15:guide id="42" orient="horz" pos="1929" userDrawn="1">
          <p15:clr>
            <a:srgbClr val="F26B43"/>
          </p15:clr>
        </p15:guide>
        <p15:guide id="43" orient="horz" pos="2083" userDrawn="1">
          <p15:clr>
            <a:srgbClr val="F26B43"/>
          </p15:clr>
        </p15:guide>
        <p15:guide id="44" orient="horz" pos="2237" userDrawn="1">
          <p15:clr>
            <a:srgbClr val="F26B43"/>
          </p15:clr>
        </p15:guide>
        <p15:guide id="45" orient="horz" pos="2392" userDrawn="1">
          <p15:clr>
            <a:srgbClr val="F26B43"/>
          </p15:clr>
        </p15:guide>
        <p15:guide id="46" orient="horz" pos="2546" userDrawn="1">
          <p15:clr>
            <a:srgbClr val="F26B43"/>
          </p15:clr>
        </p15:guide>
        <p15:guide id="47" orient="horz" pos="2700" userDrawn="1">
          <p15:clr>
            <a:srgbClr val="F26B43"/>
          </p15:clr>
        </p15:guide>
        <p15:guide id="48" orient="horz" pos="2854" userDrawn="1">
          <p15:clr>
            <a:srgbClr val="F26B43"/>
          </p15:clr>
        </p15:guide>
        <p15:guide id="49" orient="horz" pos="3009" userDrawn="1">
          <p15:clr>
            <a:srgbClr val="F26B43"/>
          </p15:clr>
        </p15:guide>
        <p15:guide id="50" orient="horz" pos="31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26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1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Colors" Target="../diagrams/colors11.xml"/><Relationship Id="rId3" Type="http://schemas.openxmlformats.org/officeDocument/2006/relationships/diagramLayout" Target="../diagrams/layout10.xml"/><Relationship Id="rId7" Type="http://schemas.openxmlformats.org/officeDocument/2006/relationships/image" Target="../media/image1.png"/><Relationship Id="rId12" Type="http://schemas.openxmlformats.org/officeDocument/2006/relationships/diagramQuickStyle" Target="../diagrams/quickStyle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0.xml"/><Relationship Id="rId11" Type="http://schemas.openxmlformats.org/officeDocument/2006/relationships/diagramLayout" Target="../diagrams/layout11.xml"/><Relationship Id="rId5" Type="http://schemas.openxmlformats.org/officeDocument/2006/relationships/diagramColors" Target="../diagrams/colors10.xml"/><Relationship Id="rId10" Type="http://schemas.openxmlformats.org/officeDocument/2006/relationships/diagramData" Target="../diagrams/data11.xml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3.png"/><Relationship Id="rId14" Type="http://schemas.microsoft.com/office/2007/relationships/diagramDrawing" Target="../diagrams/drawing1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4" Type="http://schemas.openxmlformats.org/officeDocument/2006/relationships/image" Target="../media/image3.png"/><Relationship Id="rId9" Type="http://schemas.microsoft.com/office/2007/relationships/diagramDrawing" Target="../diagrams/drawing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13.xml"/><Relationship Id="rId4" Type="http://schemas.openxmlformats.org/officeDocument/2006/relationships/image" Target="../media/image3.png"/><Relationship Id="rId9" Type="http://schemas.microsoft.com/office/2007/relationships/diagramDrawing" Target="../diagrams/drawing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26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1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ilto:info@mcp.malopolska.pl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1FF8F7-5708-6D86-DA9D-F1526C5EEB2F}"/>
              </a:ext>
            </a:extLst>
          </p:cNvPr>
          <p:cNvSpPr txBox="1"/>
          <p:nvPr/>
        </p:nvSpPr>
        <p:spPr>
          <a:xfrm>
            <a:off x="1187623" y="3314605"/>
            <a:ext cx="6165160" cy="4978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140" tIns="39140" rIns="39140" bIns="3914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pl-PL" sz="1361" b="1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Rafał Solecki</a:t>
            </a:r>
            <a:r>
              <a:rPr lang="en-US" sz="1361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lvl="0"/>
            <a:r>
              <a:rPr lang="pl-PL" sz="1361" b="1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Dyrektor Małopolskiego Centrum Przedsiębiorczości</a:t>
            </a:r>
            <a:endParaRPr lang="en-US" sz="1361" dirty="0">
              <a:solidFill>
                <a:srgbClr val="0020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331640" y="2031447"/>
            <a:ext cx="6552728" cy="149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</a:pPr>
            <a:r>
              <a:rPr lang="pl-PL" sz="2400" b="1" dirty="0" smtClean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Fundusze </a:t>
            </a:r>
            <a:r>
              <a:rPr lang="pl-PL" sz="2400" b="1" dirty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Europejskie dla Małopolski – aktualne i planowane wsparcie </a:t>
            </a:r>
            <a:r>
              <a:rPr lang="pl-PL" sz="2400" b="1" dirty="0" smtClean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400" b="1" dirty="0" smtClean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dirty="0" smtClean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 </a:t>
            </a:r>
            <a:r>
              <a:rPr lang="pl-PL" sz="2400" b="1" dirty="0">
                <a:solidFill>
                  <a:srgbClr val="0051B0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przedsiębiorców realizowane przez MCP</a:t>
            </a:r>
            <a:r>
              <a:rPr lang="pl-PL" sz="1906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906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6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1906" b="1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82200" r="13664" b="8000"/>
          <a:stretch/>
        </p:blipFill>
        <p:spPr>
          <a:xfrm>
            <a:off x="103815" y="4425011"/>
            <a:ext cx="8332777" cy="57751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646" y="411511"/>
            <a:ext cx="1790901" cy="504056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581FF8F7-5708-6D86-DA9D-F1526C5EEB2F}"/>
              </a:ext>
            </a:extLst>
          </p:cNvPr>
          <p:cNvSpPr txBox="1"/>
          <p:nvPr/>
        </p:nvSpPr>
        <p:spPr>
          <a:xfrm>
            <a:off x="1913022" y="3889268"/>
            <a:ext cx="5740781" cy="24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9140" tIns="39140" rIns="39140" bIns="39140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1100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Małopolskie Forum </a:t>
            </a:r>
            <a:r>
              <a:rPr lang="pl-PL" sz="1100" dirty="0" smtClean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1100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Fundusze europejskie dzisiaj i </a:t>
            </a:r>
            <a:r>
              <a:rPr lang="pl-PL" sz="1100" dirty="0" smtClean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jutro”, 27.06.2024 </a:t>
            </a:r>
            <a:r>
              <a:rPr lang="pl-PL" sz="1100" dirty="0">
                <a:solidFill>
                  <a:srgbClr val="0020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</a:t>
            </a:r>
            <a:endParaRPr lang="en-US" sz="1100" dirty="0">
              <a:solidFill>
                <a:srgbClr val="0020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37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/>
          <p:cNvSpPr txBox="1">
            <a:spLocks/>
          </p:cNvSpPr>
          <p:nvPr/>
        </p:nvSpPr>
        <p:spPr>
          <a:xfrm>
            <a:off x="587993" y="349276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Wsparcie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dla firm we wczesnej fazie rozwoju</a:t>
            </a: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tekstu 2"/>
          <p:cNvSpPr>
            <a:spLocks noGrp="1"/>
          </p:cNvSpPr>
          <p:nvPr>
            <p:ph idx="1"/>
          </p:nvPr>
        </p:nvSpPr>
        <p:spPr>
          <a:xfrm>
            <a:off x="581097" y="861417"/>
            <a:ext cx="7951343" cy="2160240"/>
          </a:xfrm>
        </p:spPr>
        <p:txBody>
          <a:bodyPr>
            <a:noAutofit/>
          </a:bodyPr>
          <a:lstStyle/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inkubacyjne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dla firm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wczesnym etapie rozwoju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będących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rynku nie dłużej niż 3 lata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licząc na moment złożenia aplikacji w programie inkubacyjnym, które posiadają innowacyjny pomysł i potrzebują wsparcia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zakresie przygotowania modelu biznesowego, rozwoju produktu/usługi.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Wsparciem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objęty zostanie proces rozwoju firmy obejmujący diagnozę potrzeb, prace nad wstępną koncepcją produktu/usługi i tworzeniem założeń modelu biznesowego do momentu opracowania minimalnej wersji produktu.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2/4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5" name="Strzałka w dół 4"/>
          <p:cNvSpPr/>
          <p:nvPr/>
        </p:nvSpPr>
        <p:spPr>
          <a:xfrm>
            <a:off x="4377930" y="3147813"/>
            <a:ext cx="482102" cy="54616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525690" y="3790241"/>
            <a:ext cx="8006750" cy="971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podstawie zdiagnozowanych potrzeb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startupu –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indywidualny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inkubacji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zakończeniu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raport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procesu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inkubacji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zawierający rekomendacje dalszych prac i warunków rozwoju biznesu.</a:t>
            </a:r>
          </a:p>
        </p:txBody>
      </p:sp>
    </p:spTree>
    <p:extLst>
      <p:ext uri="{BB962C8B-B14F-4D97-AF65-F5344CB8AC3E}">
        <p14:creationId xmlns:p14="http://schemas.microsoft.com/office/powerpoint/2010/main" val="209490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/>
          <p:cNvSpPr txBox="1">
            <a:spLocks/>
          </p:cNvSpPr>
          <p:nvPr/>
        </p:nvSpPr>
        <p:spPr>
          <a:xfrm>
            <a:off x="556048" y="366965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Wsparcie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dla firm we wczesnej fazie rozwoju</a:t>
            </a: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tekstu 2"/>
          <p:cNvSpPr>
            <a:spLocks noGrp="1"/>
          </p:cNvSpPr>
          <p:nvPr>
            <p:ph idx="1"/>
          </p:nvPr>
        </p:nvSpPr>
        <p:spPr>
          <a:xfrm>
            <a:off x="556049" y="982286"/>
            <a:ext cx="8034162" cy="2160240"/>
          </a:xfrm>
        </p:spPr>
        <p:txBody>
          <a:bodyPr>
            <a:noAutofit/>
          </a:bodyPr>
          <a:lstStyle/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akceleracyjne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startupów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funkcjonujących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rynku nie dłużej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niż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lat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licząc na moment złożenia aplikacji w programie akceleracyjnym, które mają już wypracowany prototyp produktu/usługi lub jego minimalną wersję i potrzebują wsparcia by rozwinąć produkt, poszukiwać odbiorców technologii/rozwiązań, zwiększyć skalę działania.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Wsparciem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objęty zostanie proces rozwoju produktu/usługi, testowanie, weryfikacja/walidacja w warunkach zbliżonych do rzeczywistych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3/4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5" name="Strzałka w dół 4"/>
          <p:cNvSpPr/>
          <p:nvPr/>
        </p:nvSpPr>
        <p:spPr>
          <a:xfrm>
            <a:off x="4303782" y="3219821"/>
            <a:ext cx="484242" cy="47415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531662" y="3867894"/>
            <a:ext cx="8120408" cy="971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podstawie zdiagnozowanych potrzeb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startupu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indywidualny plan akceleracji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Po zakończeniu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raport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procesu akceleracji lub pozyskanie wyników walidacji produktu.</a:t>
            </a:r>
          </a:p>
        </p:txBody>
      </p:sp>
    </p:spTree>
    <p:extLst>
      <p:ext uri="{BB962C8B-B14F-4D97-AF65-F5344CB8AC3E}">
        <p14:creationId xmlns:p14="http://schemas.microsoft.com/office/powerpoint/2010/main" val="179960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/>
          <p:cNvSpPr txBox="1">
            <a:spLocks/>
          </p:cNvSpPr>
          <p:nvPr/>
        </p:nvSpPr>
        <p:spPr>
          <a:xfrm>
            <a:off x="525690" y="362529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Wsparcie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dla firm we wczesnej fazie rozwoju</a:t>
            </a: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tekstu 2"/>
          <p:cNvSpPr>
            <a:spLocks noGrp="1"/>
          </p:cNvSpPr>
          <p:nvPr>
            <p:ph idx="1"/>
          </p:nvPr>
        </p:nvSpPr>
        <p:spPr>
          <a:xfrm>
            <a:off x="525690" y="975894"/>
            <a:ext cx="7934741" cy="3528392"/>
          </a:xfrm>
        </p:spPr>
        <p:txBody>
          <a:bodyPr>
            <a:noAutofit/>
          </a:bodyPr>
          <a:lstStyle/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beneficjenta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instytucje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otoczenia biznesu,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jednostki samorządu terytorialnego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ośrodki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innowacji,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uczelnie.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Grupa docelowa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MŚP.</a:t>
            </a: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ramach programów rozwojowych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kierowane do przedsiębiorców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jest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udzielane wyłącznie w ramach pomocy de </a:t>
            </a:r>
            <a:r>
              <a:rPr lang="pl-PL" sz="1600" dirty="0" err="1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ramach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programów akceleracyjnych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kierowane do przedsiębiorców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może być udzielane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formie grantu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maks. wartość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- 150 tys. PLN), </a:t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przy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czym wysokość grantu ustalana jest indywidualnie dla każdego startupu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ramach programu akceleracji, a wypłata grantu jest uzależniona od spełnienia kamieni milowych określonych w indywidualnym planie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akceleracji. 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4/4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470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/>
          <p:cNvSpPr txBox="1">
            <a:spLocks/>
          </p:cNvSpPr>
          <p:nvPr/>
        </p:nvSpPr>
        <p:spPr>
          <a:xfrm>
            <a:off x="509192" y="365168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Działanie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1.15 Umiędzynarodowienie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małopolskiej gospodarki</a:t>
            </a:r>
          </a:p>
        </p:txBody>
      </p:sp>
      <p:sp>
        <p:nvSpPr>
          <p:cNvPr id="13" name="Symbol zastępczy tekstu 2"/>
          <p:cNvSpPr>
            <a:spLocks noGrp="1"/>
          </p:cNvSpPr>
          <p:nvPr>
            <p:ph idx="1"/>
          </p:nvPr>
        </p:nvSpPr>
        <p:spPr>
          <a:xfrm>
            <a:off x="756109" y="2189323"/>
            <a:ext cx="7437129" cy="1163681"/>
          </a:xfrm>
        </p:spPr>
        <p:txBody>
          <a:bodyPr>
            <a:normAutofit/>
          </a:bodyPr>
          <a:lstStyle/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0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Typy projektów</a:t>
            </a:r>
            <a:r>
              <a:rPr lang="pl-PL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148065" y="1250633"/>
            <a:ext cx="660994" cy="705959"/>
          </a:xfrm>
          <a:prstGeom prst="rect">
            <a:avLst/>
          </a:prstGeom>
        </p:spPr>
      </p:pic>
      <p:sp>
        <p:nvSpPr>
          <p:cNvPr id="18" name="pole tekstowe 17"/>
          <p:cNvSpPr txBox="1"/>
          <p:nvPr/>
        </p:nvSpPr>
        <p:spPr>
          <a:xfrm>
            <a:off x="2132224" y="1296952"/>
            <a:ext cx="2871823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listopad 2024 - styczeń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  <a:p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5940152" y="1316419"/>
            <a:ext cx="159921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76,6 mln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PLN</a:t>
            </a:r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561" r="57516" b="25427"/>
          <a:stretch/>
        </p:blipFill>
        <p:spPr>
          <a:xfrm>
            <a:off x="1327213" y="1240515"/>
            <a:ext cx="805011" cy="721498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792983941"/>
              </p:ext>
            </p:extLst>
          </p:nvPr>
        </p:nvGraphicFramePr>
        <p:xfrm>
          <a:off x="529971" y="2653582"/>
          <a:ext cx="7920880" cy="2160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307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/>
          <p:cNvSpPr txBox="1">
            <a:spLocks/>
          </p:cNvSpPr>
          <p:nvPr/>
        </p:nvSpPr>
        <p:spPr>
          <a:xfrm>
            <a:off x="530400" y="321318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Umiędzynarodowienie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małopolskiej gospodarki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05551460"/>
              </p:ext>
            </p:extLst>
          </p:nvPr>
        </p:nvGraphicFramePr>
        <p:xfrm>
          <a:off x="489022" y="761135"/>
          <a:ext cx="7848498" cy="10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Prostokąt 8"/>
          <p:cNvSpPr/>
          <p:nvPr/>
        </p:nvSpPr>
        <p:spPr>
          <a:xfrm>
            <a:off x="346557" y="1993530"/>
            <a:ext cx="8122667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Wsparcie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obejmować będzie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kompleksowe działania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obejmujące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szczególności przygotowanie MŚP do internacjonalizacji i udziału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wydarzeniach targowych, ułatwianie nawiązywania kontaktów z partnerami zagranicznymi;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Działania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doradcze,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informacyjno-szkoleniowe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powinny być dostosowane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do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specyfiki branży w jakiej działa dane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MŚP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oraz do specyfiki docelowych rynków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rPr>
              <a:t>zagranicznych.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Open Sans" pitchFamily="2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46557" y="3688611"/>
            <a:ext cx="824365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685804">
              <a:spcAft>
                <a:spcPts val="600"/>
              </a:spcAft>
              <a:buClr>
                <a:srgbClr val="003399"/>
              </a:buClr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beneficjenta</a:t>
            </a:r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instytucje otoczenia biznesu, jednostki organizacyjne działające </a:t>
            </a:r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imieniu jednostek samorządu terytorialnego, jednostki samorządu terytorialnego, organizacje pozarządowe.</a:t>
            </a:r>
          </a:p>
          <a:p>
            <a:pPr marL="285750" lvl="0" indent="-285750" defTabSz="685804">
              <a:spcAft>
                <a:spcPts val="600"/>
              </a:spcAft>
              <a:buClr>
                <a:srgbClr val="003399"/>
              </a:buClr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Grupa docelowa</a:t>
            </a:r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MŚP</a:t>
            </a:r>
          </a:p>
        </p:txBody>
      </p:sp>
    </p:spTree>
    <p:extLst>
      <p:ext uri="{BB962C8B-B14F-4D97-AF65-F5344CB8AC3E}">
        <p14:creationId xmlns:p14="http://schemas.microsoft.com/office/powerpoint/2010/main" val="95690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/>
          <p:cNvSpPr txBox="1">
            <a:spLocks/>
          </p:cNvSpPr>
          <p:nvPr/>
        </p:nvSpPr>
        <p:spPr>
          <a:xfrm>
            <a:off x="899967" y="355659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Umiędzynarodowienie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małopolskiej gospodarki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3/5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14" name="Symbol zastępczy tekstu 2"/>
          <p:cNvSpPr>
            <a:spLocks noGrp="1"/>
          </p:cNvSpPr>
          <p:nvPr>
            <p:ph idx="1"/>
          </p:nvPr>
        </p:nvSpPr>
        <p:spPr>
          <a:xfrm>
            <a:off x="899967" y="829614"/>
            <a:ext cx="7488457" cy="2147556"/>
          </a:xfrm>
        </p:spPr>
        <p:txBody>
          <a:bodyPr>
            <a:noAutofit/>
          </a:bodyPr>
          <a:lstStyle/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Możliwe działania</a:t>
            </a:r>
            <a:r>
              <a:rPr lang="pl-PL" sz="18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8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procesu inwestycyjnego w regionie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m.in. poprzez przygotowanie oferty inwestycyjnej odpowiadającej indywidualnym potrzebom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inwestorów;</a:t>
            </a: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działania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doradcze oraz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informacyjno-szkoleniowe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 MŚP planujących rozpocząć lub rozwijać działalność eksportową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(m.in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 zakresie kierunków/form ekspansji, analizy potencjału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eksportowego);</a:t>
            </a: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promocja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oferty gospodarczej małopolskich przedsiębiorstw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tym poprzez: promocję produktów/usług MŚP na rynkach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zagranicznych, </a:t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np. misje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gospodarcze małopolskich przedsiębiorców, targi, wizyty studyjne; konferencje, opracowywanie analizy rynków zagranicznych; organizację wydarzeń krajowych o charakterze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międzynarodowym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4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/>
          <p:cNvSpPr txBox="1">
            <a:spLocks/>
          </p:cNvSpPr>
          <p:nvPr/>
        </p:nvSpPr>
        <p:spPr>
          <a:xfrm>
            <a:off x="827584" y="430111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Umiędzynarodowienie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małopolskiej gospodarki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4/5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14" name="Symbol zastępczy tekstu 2"/>
          <p:cNvSpPr>
            <a:spLocks noGrp="1"/>
          </p:cNvSpPr>
          <p:nvPr>
            <p:ph idx="1"/>
          </p:nvPr>
        </p:nvSpPr>
        <p:spPr>
          <a:xfrm>
            <a:off x="827584" y="1131590"/>
            <a:ext cx="7690244" cy="2160240"/>
          </a:xfrm>
        </p:spPr>
        <p:txBody>
          <a:bodyPr>
            <a:noAutofit/>
          </a:bodyPr>
          <a:lstStyle/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Możliwe działania</a:t>
            </a:r>
            <a:r>
              <a:rPr lang="pl-PL" sz="18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4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ułatwianie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nawiązywania kontaktów z partnerami zagranicznymi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udział w międzynarodowych sieciach współpracy,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budowanie/zacieśnianie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powiązań B2B na arenie zagranicznej, w tym kojarzenie partnerów biznesowych we współpracy z krajowymi i zagranicznymi instytucjami, promocja oferty produktowej MŚP zaangażowanych w realizację międzynarodowych sieci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współpracy;</a:t>
            </a:r>
          </a:p>
          <a:p>
            <a:pPr marL="268288" indent="-268288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promocja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innowacyjności w regionie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szczególnie w powiązaniu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regionalnymi inteligentnymi specjalizacjami.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8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30B7D-8364-4D7A-AE47-9AA414D9F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3507854"/>
            <a:ext cx="5760640" cy="1141663"/>
          </a:xfrm>
        </p:spPr>
        <p:txBody>
          <a:bodyPr>
            <a:normAutofit/>
          </a:bodyPr>
          <a:lstStyle/>
          <a:p>
            <a:r>
              <a:rPr lang="pl-PL" sz="2800" cap="all" dirty="0">
                <a:solidFill>
                  <a:srgbClr val="002073"/>
                </a:solidFill>
                <a:latin typeface="Arial"/>
                <a:ea typeface="Open Sans"/>
                <a:cs typeface="Arial"/>
              </a:rPr>
              <a:t>Nabory </a:t>
            </a:r>
            <a:r>
              <a:rPr lang="pl-PL" sz="2800" cap="all" dirty="0" smtClean="0">
                <a:solidFill>
                  <a:srgbClr val="002073"/>
                </a:solidFill>
                <a:latin typeface="Arial"/>
                <a:ea typeface="Open Sans"/>
                <a:cs typeface="Arial"/>
              </a:rPr>
              <a:t>planowane w 2025 </a:t>
            </a:r>
            <a:r>
              <a:rPr lang="pl-PL" sz="2800" cap="all" dirty="0">
                <a:solidFill>
                  <a:srgbClr val="002073"/>
                </a:solidFill>
                <a:latin typeface="Arial"/>
                <a:ea typeface="Open Sans"/>
                <a:cs typeface="Arial"/>
              </a:rPr>
              <a:t>r.</a:t>
            </a:r>
            <a:r>
              <a:rPr lang="pl-PL" sz="1900" dirty="0"/>
              <a:t/>
            </a:r>
            <a:br>
              <a:rPr lang="pl-PL" sz="1900" dirty="0"/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408787" cy="305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18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187624" y="411510"/>
            <a:ext cx="630645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Haromonogram naborów na </a:t>
            </a:r>
            <a:r>
              <a:rPr lang="pl-PL" sz="24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pl-PL" sz="24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r. 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987396"/>
              </p:ext>
            </p:extLst>
          </p:nvPr>
        </p:nvGraphicFramePr>
        <p:xfrm>
          <a:off x="539552" y="1203598"/>
          <a:ext cx="7776864" cy="2088232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4223891">
                  <a:extLst>
                    <a:ext uri="{9D8B030D-6E8A-4147-A177-3AD203B41FA5}">
                      <a16:colId xmlns:a16="http://schemas.microsoft.com/office/drawing/2014/main" val="660751364"/>
                    </a:ext>
                  </a:extLst>
                </a:gridCol>
                <a:gridCol w="3552973">
                  <a:extLst>
                    <a:ext uri="{9D8B030D-6E8A-4147-A177-3AD203B41FA5}">
                      <a16:colId xmlns:a16="http://schemas.microsoft.com/office/drawing/2014/main" val="3552879141"/>
                    </a:ext>
                  </a:extLst>
                </a:gridCol>
              </a:tblGrid>
              <a:tr h="659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 A. Bony na innowacje dla MŚP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kw. 2025 - I kw. 2025 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2184119830"/>
                  </a:ext>
                </a:extLst>
              </a:tr>
              <a:tr h="795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1.13 B. Wsparcie dla firm we wczesnej fazie rozwoju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IV kw. 2025 - IV kw. 2025 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1422321901"/>
                  </a:ext>
                </a:extLst>
              </a:tr>
              <a:tr h="6328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1.14  A. Internacjonalizacja MŚP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III kw. 2025 - IV kw. 2025 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9921191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74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99592" y="472439"/>
            <a:ext cx="7560840" cy="734819"/>
          </a:xfrm>
        </p:spPr>
        <p:txBody>
          <a:bodyPr>
            <a:noAutofit/>
          </a:bodyPr>
          <a:lstStyle/>
          <a:p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Działanie 1.2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Bony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na innowacje dla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656356" y="2691784"/>
            <a:ext cx="7804076" cy="2232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Bony na innowacje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element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systemu zachęt do podejmowania działalności badawczo-rozwojowej i innowacyjnej przez mikro, małe i średnie przedsiębiorstwa, które służą jednocześnie usprawnieniu transferu wiedzy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lepszemu wykorzystaniu potencjału publicznego sektora B+R, a także proinnowacyjnego otoczenia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biznesu.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Maksymalna wartość wydatków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kwalifikowalnych -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tys. PLN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8077797" y="229771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130799" y="1452956"/>
            <a:ext cx="687725" cy="734508"/>
          </a:xfrm>
          <a:prstGeom prst="rect">
            <a:avLst/>
          </a:prstGeom>
        </p:spPr>
      </p:pic>
      <p:sp>
        <p:nvSpPr>
          <p:cNvPr id="17" name="pole tekstowe 16"/>
          <p:cNvSpPr txBox="1"/>
          <p:nvPr/>
        </p:nvSpPr>
        <p:spPr>
          <a:xfrm>
            <a:off x="2126296" y="1494069"/>
            <a:ext cx="2871823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kw. 2025 - I kw.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5951204" y="1510163"/>
            <a:ext cx="159921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mln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PLN</a:t>
            </a:r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561" r="57516" b="25427"/>
          <a:stretch/>
        </p:blipFill>
        <p:spPr>
          <a:xfrm>
            <a:off x="1216922" y="1459418"/>
            <a:ext cx="805011" cy="721498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809897" y="829833"/>
            <a:ext cx="8376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</a:t>
            </a: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Bony na innowacje dla MŚP</a:t>
            </a:r>
            <a:endParaRPr lang="pl-PL" sz="2400" b="1" dirty="0">
              <a:solidFill>
                <a:srgbClr val="003D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40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30B7D-8364-4D7A-AE47-9AA414D9F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9792" y="3435847"/>
            <a:ext cx="5544616" cy="7920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800" cap="all" dirty="0" smtClean="0">
                <a:solidFill>
                  <a:srgbClr val="002073"/>
                </a:solidFill>
                <a:latin typeface="Arial"/>
                <a:ea typeface="Open Sans"/>
                <a:cs typeface="Arial"/>
              </a:rPr>
              <a:t>Nabory w 2024 r.</a:t>
            </a:r>
            <a:r>
              <a:rPr lang="pl-PL" sz="1900" dirty="0"/>
              <a:t/>
            </a:r>
            <a:br>
              <a:rPr lang="pl-PL" sz="1900" dirty="0"/>
            </a:br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408787" cy="305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8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598307" y="419067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Bony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 innowacje dla 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593792" y="1153886"/>
            <a:ext cx="7926245" cy="2495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Bonowe wsparcie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49263" indent="-180975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udzielane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 formie dotacji, </a:t>
            </a:r>
          </a:p>
          <a:p>
            <a:pPr marL="449263" indent="-180975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kwalifikowane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wyłącznie w ramach pomocy de </a:t>
            </a:r>
            <a:r>
              <a:rPr lang="pl-PL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minimis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</a:p>
          <a:p>
            <a:pPr marL="449263" indent="-180975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realizowane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 systemie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popytowym = kierowane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bezpośrednio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przedsiębiorców z sektora MŚP, którzy samodzielnie wybierają wykonawcę usług, </a:t>
            </a:r>
          </a:p>
          <a:p>
            <a:pPr marL="449263" indent="-180975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kierowane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 przedsięwzięcia zgodne z regionalną inteligentną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specjalizacją.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20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19000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755576" y="412864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Bony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 innowacje dla 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755576" y="1148703"/>
            <a:ext cx="7704856" cy="2736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Wsparcie przeznaczone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zakup przez MŚP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usług badawczo-rozwojowych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(element obowiązkowy projektu) oraz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usług proinnowacyjnych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związanych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opracowywaniem, rozwojem i praktycznym zastosowaniem nowego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lub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ulepszonego produktu lub procesu biznesowego (lub ich połączenia),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który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różni się znacząco od wcześniejszych produktów lub procesów biznesowych przedsiębiorstwa i który zostanie wprowadzony do użytku przez przedsiębiorstwo.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Usługi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proinnowacyjne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wyłącznie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jako element uzupełniający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usług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badawczo-rozwojowych.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21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387998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636275" y="385687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Bony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 innowacje dla 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611560" y="870811"/>
            <a:ext cx="7992888" cy="40325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Zakup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usług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badawczo-rozwojowych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marL="554038" lvl="1" indent="-28575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prowadzenie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badań, testów i doświadczeń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w tym opracowywanie prototypów, demonstracje, projekty pilotażowe, testowanie i walidację nowych lub ulepszonych produktów, procesów lub usług w otoczeniu stanowiącym model warunków rzeczywistego funkcjonowania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usług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proinnowacyjnych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4038" lvl="1" indent="-28575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wykonanie projektu wzorniczego,</a:t>
            </a:r>
          </a:p>
          <a:p>
            <a:pPr marL="554038" lvl="1" indent="-28575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zaawansowane badania rynkowe i analizy przedwdrożeniowe, </a:t>
            </a:r>
          </a:p>
          <a:p>
            <a:pPr marL="554038" lvl="1" indent="-28575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ocenę zgodności wyrobów przed ich wprowadzeniem do obrotu lub oddaniem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użytku, </a:t>
            </a:r>
          </a:p>
          <a:p>
            <a:pPr marL="554038" lvl="1" indent="-28575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usługi związane z ochroną własności intelektualnej, w związku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uzyskaniem prawa ochrony własności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przemysłowej.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22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17498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48236" y="354131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Bony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 innowacje dla 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23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  <p:sp>
        <p:nvSpPr>
          <p:cNvPr id="16" name="Symbol zastępczy zawartości 5"/>
          <p:cNvSpPr txBox="1">
            <a:spLocks/>
          </p:cNvSpPr>
          <p:nvPr/>
        </p:nvSpPr>
        <p:spPr>
          <a:xfrm>
            <a:off x="841340" y="987574"/>
            <a:ext cx="7374594" cy="2824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Dofinansowanie mogą uzyskać usługi służące zwiększeniu podaży innowacji produktowych lub innowacji w procesach biznesowych w skali danego przedsiębiorstwa, które wspierają: </a:t>
            </a: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1519020150"/>
              </p:ext>
            </p:extLst>
          </p:nvPr>
        </p:nvGraphicFramePr>
        <p:xfrm>
          <a:off x="1531641" y="2211710"/>
          <a:ext cx="576064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61770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99592" y="299825"/>
            <a:ext cx="756084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Bony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 innowacje dla 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24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  <p:sp>
        <p:nvSpPr>
          <p:cNvPr id="16" name="Symbol zastępczy zawartości 5"/>
          <p:cNvSpPr txBox="1">
            <a:spLocks/>
          </p:cNvSpPr>
          <p:nvPr/>
        </p:nvSpPr>
        <p:spPr>
          <a:xfrm>
            <a:off x="831940" y="862188"/>
            <a:ext cx="6603621" cy="295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eaLnBrk="1" latinLnBrk="0" hangingPunct="1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kern="1200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Kto może świadczyć usługi? </a:t>
            </a: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32782064"/>
              </p:ext>
            </p:extLst>
          </p:nvPr>
        </p:nvGraphicFramePr>
        <p:xfrm>
          <a:off x="899592" y="1452215"/>
          <a:ext cx="737555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1046627" y="169012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385714" y="2308938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1475656" y="297512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1318455" y="361403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046627" y="4252934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7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482152" y="418366"/>
            <a:ext cx="8159920" cy="734819"/>
          </a:xfrm>
        </p:spPr>
        <p:txBody>
          <a:bodyPr>
            <a:noAutofit/>
          </a:bodyPr>
          <a:lstStyle/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Działanie 1.13 Wsparcie dla firm we wczesnej fazie rozwoju 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50576" y="823551"/>
            <a:ext cx="83764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</a:t>
            </a: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l-PL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</a:t>
            </a:r>
            <a:r>
              <a:rPr lang="pl-PL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nowopowstałych firm przez inkubatory przedsiębiorczości</a:t>
            </a:r>
            <a:endParaRPr lang="pl-PL" sz="2000" b="1" dirty="0">
              <a:solidFill>
                <a:srgbClr val="003D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ymbol zastępczy zawartości 5"/>
          <p:cNvSpPr txBox="1">
            <a:spLocks noGrp="1"/>
          </p:cNvSpPr>
          <p:nvPr>
            <p:ph idx="1"/>
          </p:nvPr>
        </p:nvSpPr>
        <p:spPr>
          <a:xfrm>
            <a:off x="482152" y="2626554"/>
            <a:ext cx="8159920" cy="20162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beneficjenta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instytucje otoczenia biznesu, jednostki samorządu terytorialnego, ośrodki innowacji, uczelnie.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Grupa docelowa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MŚP.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Projekty 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zakresu świadczenia usług przez inkubatory przedsiębiorczości na rzecz firm z sektora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MŚP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będących w początkowej fazie rozwoju, tj. takich które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funkcjonują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rynku nie dłużej niż 3 lata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licząc na moment złożenia wniosku o wsparcie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Maksymalna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wartość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wydatków kwalifikowalnych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 PLN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25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8372278" y="11506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1/5</a:t>
            </a: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096250" y="1637674"/>
            <a:ext cx="687725" cy="734508"/>
          </a:xfrm>
          <a:prstGeom prst="rect">
            <a:avLst/>
          </a:prstGeom>
        </p:spPr>
      </p:pic>
      <p:sp>
        <p:nvSpPr>
          <p:cNvPr id="19" name="pole tekstowe 18"/>
          <p:cNvSpPr txBox="1"/>
          <p:nvPr/>
        </p:nvSpPr>
        <p:spPr>
          <a:xfrm>
            <a:off x="2068251" y="1728363"/>
            <a:ext cx="2647766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 kw. 2025 - IV kw. 2025 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940152" y="1736563"/>
            <a:ext cx="159921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14,5 mln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PLN</a:t>
            </a:r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561" r="57516" b="25427"/>
          <a:stretch/>
        </p:blipFill>
        <p:spPr>
          <a:xfrm>
            <a:off x="1297552" y="1685720"/>
            <a:ext cx="765920" cy="68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76576" y="411510"/>
            <a:ext cx="8159920" cy="734819"/>
          </a:xfrm>
        </p:spPr>
        <p:txBody>
          <a:bodyPr>
            <a:noAutofit/>
          </a:bodyPr>
          <a:lstStyle/>
          <a:p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Wsparcie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dla firm we wczesnej fazie rozwoju 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ymbol zastępczy zawartości 5"/>
          <p:cNvSpPr txBox="1">
            <a:spLocks noGrp="1"/>
          </p:cNvSpPr>
          <p:nvPr>
            <p:ph idx="1"/>
          </p:nvPr>
        </p:nvSpPr>
        <p:spPr>
          <a:xfrm>
            <a:off x="876576" y="881243"/>
            <a:ext cx="7244334" cy="355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lnSpc>
                <a:spcPct val="119000"/>
              </a:lnSpc>
              <a:spcBef>
                <a:spcPts val="0"/>
              </a:spcBef>
              <a:buNone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Usługi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rzecz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przedsiębiorstw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26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7884368" y="87213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1/5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76386998"/>
              </p:ext>
            </p:extLst>
          </p:nvPr>
        </p:nvGraphicFramePr>
        <p:xfrm>
          <a:off x="876576" y="1447075"/>
          <a:ext cx="7244333" cy="3363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2148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653682" y="540787"/>
            <a:ext cx="8159920" cy="734819"/>
          </a:xfrm>
        </p:spPr>
        <p:txBody>
          <a:bodyPr>
            <a:noAutofit/>
          </a:bodyPr>
          <a:lstStyle/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Działanie 1.13 Wsparcie dla firm we wczesnej fazie rozwoju 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ymbol zastępczy zawartości 5"/>
          <p:cNvSpPr txBox="1">
            <a:spLocks noGrp="1"/>
          </p:cNvSpPr>
          <p:nvPr>
            <p:ph idx="1"/>
          </p:nvPr>
        </p:nvSpPr>
        <p:spPr>
          <a:xfrm>
            <a:off x="683568" y="1275606"/>
            <a:ext cx="7632848" cy="2587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etapie oceny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przedsięwzięcia, obligatoryjnie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weryfikowane będzie,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czy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wnioskodawca przedstawił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analizę popytu na usługi planowane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ramach projektu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sporządzoną na podstawie wiarygodnych źródeł danych oraz określającą skalę zainteresowania ze strony przedsiębiorstw.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etapie oceny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przedsięwzięcia, obligatoryjnie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weryfikowana będzie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jakość usług podlegających finansowaniu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ocenie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będzie podlegać potencjał Wnioskodawcy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27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7884368" y="87213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1/5</a:t>
            </a:r>
          </a:p>
        </p:txBody>
      </p:sp>
    </p:spTree>
    <p:extLst>
      <p:ext uri="{BB962C8B-B14F-4D97-AF65-F5344CB8AC3E}">
        <p14:creationId xmlns:p14="http://schemas.microsoft.com/office/powerpoint/2010/main" val="11465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99592" y="266909"/>
            <a:ext cx="7560840" cy="412027"/>
          </a:xfrm>
        </p:spPr>
        <p:txBody>
          <a:bodyPr>
            <a:noAutofit/>
          </a:bodyPr>
          <a:lstStyle/>
          <a:p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Działanie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1.14 Internacjonalizacja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MŚP</a:t>
            </a:r>
            <a:endParaRPr lang="pl-PL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28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129581" y="1526848"/>
            <a:ext cx="687725" cy="734508"/>
          </a:xfrm>
          <a:prstGeom prst="rect">
            <a:avLst/>
          </a:prstGeom>
        </p:spPr>
      </p:pic>
      <p:sp>
        <p:nvSpPr>
          <p:cNvPr id="17" name="pole tekstowe 16"/>
          <p:cNvSpPr txBox="1"/>
          <p:nvPr/>
        </p:nvSpPr>
        <p:spPr>
          <a:xfrm>
            <a:off x="2080042" y="1601143"/>
            <a:ext cx="2871823" cy="60010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 kw. 2025 - IV kw. 2025 </a:t>
            </a:r>
          </a:p>
        </p:txBody>
      </p:sp>
      <p:sp>
        <p:nvSpPr>
          <p:cNvPr id="20" name="pole tekstowe 19"/>
          <p:cNvSpPr txBox="1"/>
          <p:nvPr/>
        </p:nvSpPr>
        <p:spPr>
          <a:xfrm>
            <a:off x="5940152" y="1608805"/>
            <a:ext cx="159921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21,6 mln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PLN</a:t>
            </a:r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561" r="57516" b="25427"/>
          <a:stretch/>
        </p:blipFill>
        <p:spPr>
          <a:xfrm>
            <a:off x="1275031" y="1550804"/>
            <a:ext cx="805011" cy="721498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899592" y="2561141"/>
            <a:ext cx="7272808" cy="65184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87313">
              <a:lnSpc>
                <a:spcPct val="119000"/>
              </a:lnSpc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Bezpośrednie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wsparcie dla małopolskich MŚP na rzecz zwiększania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ich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aktywności międzynarodowej. </a:t>
            </a:r>
            <a:endParaRPr lang="pl-PL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804068" y="725140"/>
            <a:ext cx="8376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A. Internacjonalizacja MŚP</a:t>
            </a:r>
            <a:endParaRPr lang="pl-PL" sz="2400" b="1" dirty="0">
              <a:solidFill>
                <a:srgbClr val="003D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89689" y="3477430"/>
            <a:ext cx="7742609" cy="1341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Wsparcie realizowane jest w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systemie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popytowym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= kierowane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bezpośrednio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do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przedsiębiorców z sektora MŚP, którzy samodzielnie wybierają wykonawcę świadczącego usługi wysokiej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jakości.</a:t>
            </a:r>
          </a:p>
          <a:p>
            <a:pPr marL="285750" indent="-285750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Maksymalna wartość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wydatków kwalifikowalnych -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tys. PLN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7791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611560" y="338258"/>
            <a:ext cx="7560840" cy="412027"/>
          </a:xfrm>
        </p:spPr>
        <p:txBody>
          <a:bodyPr>
            <a:noAutofit/>
          </a:bodyPr>
          <a:lstStyle/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Działanie </a:t>
            </a:r>
            <a:r>
              <a:rPr lang="pl-P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1.14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A. Internacjonalizacja MŚP</a:t>
            </a:r>
            <a:endParaRPr lang="pl-PL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29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798123" y="144022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1/3</a:t>
            </a: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611560" y="822012"/>
            <a:ext cx="7992888" cy="4321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7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8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9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Możliwe działania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Zakup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specjalistycznych usług doradczych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obszarze umiędzynarodowienia działalności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przedsiębiorstw, w tym: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 potencjału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eksportowego,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strategia ekspansji na wybrane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rynki,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opracowanie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koncepcji marki / wizerunku przedsiębiorstwa na wybranym rynku zagranicznym,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dostosowanie produkcji (produktu i jego właściwości) bądź usług do wymagań docelowego rynku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zagranicznego,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uzyskanie niezbędnych dokumentów uprawniających do wprowadzenia produktu/usługi na rynek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docelowy. 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Udział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przedsiębiorstwa w charakterze wystawcy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wydarzeniach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targowo-wystawienniczych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odbywających się na terytorium Polski lub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zagranicą. 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7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331640" y="512851"/>
            <a:ext cx="630645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Harmonogram </a:t>
            </a:r>
            <a:r>
              <a:rPr lang="pl-PL" sz="28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naborów na 2024 r. 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69241"/>
              </p:ext>
            </p:extLst>
          </p:nvPr>
        </p:nvGraphicFramePr>
        <p:xfrm>
          <a:off x="539552" y="1419622"/>
          <a:ext cx="7776864" cy="2448273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4223891">
                  <a:extLst>
                    <a:ext uri="{9D8B030D-6E8A-4147-A177-3AD203B41FA5}">
                      <a16:colId xmlns:a16="http://schemas.microsoft.com/office/drawing/2014/main" val="660751364"/>
                    </a:ext>
                  </a:extLst>
                </a:gridCol>
                <a:gridCol w="3552973">
                  <a:extLst>
                    <a:ext uri="{9D8B030D-6E8A-4147-A177-3AD203B41FA5}">
                      <a16:colId xmlns:a16="http://schemas.microsoft.com/office/drawing/2014/main" val="3552879141"/>
                    </a:ext>
                  </a:extLst>
                </a:gridCol>
              </a:tblGrid>
              <a:tr h="9416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 A. Projekty badawczo-rozwojowe przedsiębiorstw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26.07.2024 - 25.10.2024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2184119830"/>
                  </a:ext>
                </a:extLst>
              </a:tr>
              <a:tr h="7010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1.13 A. Wsparcie dla firm we wczesnej fazie rozwoju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02.10.2024 - grudzień 2024 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1422321901"/>
                  </a:ext>
                </a:extLst>
              </a:tr>
              <a:tr h="8055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1.15 A., B., C. Umiędzynarodowienie małopolskiej gospodarki</a:t>
                      </a:r>
                      <a:endParaRPr lang="pl-PL" sz="1400" b="1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400" b="0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listopad 2024 - styczeń 2025</a:t>
                      </a:r>
                      <a:endParaRPr lang="pl-PL" sz="1400" b="0" kern="12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935" marR="64935" marT="32467" marB="32467"/>
                </a:tc>
                <a:extLst>
                  <a:ext uri="{0D108BD9-81ED-4DB2-BD59-A6C34878D82A}">
                    <a16:rowId xmlns:a16="http://schemas.microsoft.com/office/drawing/2014/main" val="9921191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e tekstowe 11"/>
          <p:cNvSpPr txBox="1"/>
          <p:nvPr/>
        </p:nvSpPr>
        <p:spPr>
          <a:xfrm>
            <a:off x="850504" y="900319"/>
            <a:ext cx="2184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Kraków </a:t>
            </a:r>
            <a:b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ul. Jasnogórska 11</a:t>
            </a:r>
          </a:p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piętro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841263" y="1851670"/>
            <a:ext cx="2512399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tel.</a:t>
            </a:r>
            <a:r>
              <a:rPr lang="pt-BR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12 37-69-195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451 071 302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451 071 303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pt-BR" sz="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  <a:hlinkClick r:id="rId2" tooltip="Adres e-mail do Punktu Kontaktowego MCP"/>
              </a:rPr>
              <a:t>info@mcp.malopolska.pl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50504" y="3649406"/>
            <a:ext cx="1613091" cy="462504"/>
          </a:xfrm>
          <a:prstGeom prst="rect">
            <a:avLst/>
          </a:prstGeom>
        </p:spPr>
      </p:pic>
      <p:sp>
        <p:nvSpPr>
          <p:cNvPr id="15" name="Tytuł 1"/>
          <p:cNvSpPr>
            <a:spLocks noGrp="1"/>
          </p:cNvSpPr>
          <p:nvPr>
            <p:ph type="title"/>
          </p:nvPr>
        </p:nvSpPr>
        <p:spPr>
          <a:xfrm>
            <a:off x="930807" y="445864"/>
            <a:ext cx="5318741" cy="430536"/>
          </a:xfrm>
        </p:spPr>
        <p:txBody>
          <a:bodyPr>
            <a:noAutofit/>
          </a:bodyPr>
          <a:lstStyle/>
          <a:p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Punkt kontaktowy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MCP</a:t>
            </a: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4445"/>
            <a:ext cx="3270481" cy="4635898"/>
          </a:xfrm>
          <a:prstGeom prst="rect">
            <a:avLst/>
          </a:prstGeom>
        </p:spPr>
      </p:pic>
      <p:sp>
        <p:nvSpPr>
          <p:cNvPr id="8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30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04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30B7D-8364-4D7A-AE47-9AA414D9F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6285" y="3309204"/>
            <a:ext cx="4487609" cy="93233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Dziękuję za uwagę</a:t>
            </a:r>
            <a:r>
              <a:rPr lang="pl-PL" cap="al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cap="al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900" cap="al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900" cap="al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b="0" dirty="0">
                <a:latin typeface="Arial" panose="020B0604020202020204" pitchFamily="34" charset="0"/>
                <a:cs typeface="Arial" panose="020B0604020202020204" pitchFamily="34" charset="0"/>
              </a:rPr>
              <a:t>Małopolskie Centrum Przedsiębiorczości</a:t>
            </a:r>
            <a:br>
              <a:rPr lang="pl-PL" sz="13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  <a:t>Punkt Kontaktowy</a:t>
            </a:r>
            <a:b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  <a:t>Kraków, ul. Jasnogórska 11</a:t>
            </a:r>
            <a:b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  <a:t>p. 206, II piętro</a:t>
            </a:r>
            <a:br>
              <a:rPr lang="pl-PL" sz="13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0"/>
          <a:stretch/>
        </p:blipFill>
        <p:spPr>
          <a:xfrm>
            <a:off x="1143181" y="136"/>
            <a:ext cx="4487945" cy="3074238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6012160" y="1853232"/>
            <a:ext cx="2259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57865"/>
            <a:endParaRPr lang="pl-PL" sz="14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865"/>
            <a:r>
              <a:rPr lang="pl-PL" sz="1400" dirty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www.mcp.malopolska.pl</a:t>
            </a:r>
            <a:endParaRPr lang="pl-PL" sz="1400" dirty="0">
              <a:solidFill>
                <a:srgbClr val="0051B0">
                  <a:lumMod val="75000"/>
                </a:srgbClr>
              </a:solidFill>
              <a:latin typeface="Calibri" panose="020F0502020204030204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7" t="19408" r="30502" b="62222"/>
          <a:stretch/>
        </p:blipFill>
        <p:spPr>
          <a:xfrm>
            <a:off x="6300192" y="2345761"/>
            <a:ext cx="1318916" cy="52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4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626599" y="270805"/>
            <a:ext cx="6912767" cy="65452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Działanie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1.1 Projekty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badawczo-rozwojowe przedsiębiorstw </a:t>
            </a: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626599" y="2730597"/>
            <a:ext cx="7963612" cy="2088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lvl="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Badania przemysłowe i eksperymentalne prace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rozwojowe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Tworzenie i testowanie prototypów lub instalacji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demonstracyjnych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  <a:p>
            <a:pPr lvl="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Elementem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uzupełniającym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projektu może być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przygotowanie do wdrożenia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obejmujące np. ochronę własności intelektualnej i analizy przedwdrożeniowe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fontAlgn="base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Minimalna wartość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wydatków kwalifikowalnych w projekcie 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300 tys. PLN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  <a:p>
            <a:pPr fontAlgn="base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Maksymalna wartość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wydatków kwalifikowalnych w projekcie 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30 mln PLN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  <a:p>
            <a:pPr lvl="0" defTabSz="357896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148064" y="1744523"/>
            <a:ext cx="687725" cy="734508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2112346" y="1819390"/>
            <a:ext cx="2540748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26.07.2024 - 25.10.2024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940152" y="1819390"/>
            <a:ext cx="159921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86,6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 PLN</a:t>
            </a: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561" r="57516" b="25427"/>
          <a:stretch/>
        </p:blipFill>
        <p:spPr>
          <a:xfrm>
            <a:off x="1232766" y="1784559"/>
            <a:ext cx="805011" cy="721498"/>
          </a:xfrm>
          <a:prstGeom prst="rect">
            <a:avLst/>
          </a:prstGeom>
        </p:spPr>
      </p:pic>
      <p:sp>
        <p:nvSpPr>
          <p:cNvPr id="1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841657" y="22679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64872" y="1098354"/>
            <a:ext cx="8376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</a:t>
            </a: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Prace B+R z przygotowaniem do wdrożenia</a:t>
            </a:r>
            <a:endParaRPr lang="pl-PL" sz="2400" b="1" dirty="0">
              <a:solidFill>
                <a:srgbClr val="003D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64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841340" y="333321"/>
            <a:ext cx="6912767" cy="654529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badawczo-rozwojowe przedsiębiorstw </a:t>
            </a: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841340" y="843558"/>
            <a:ext cx="7331060" cy="808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52000" indent="-252000" defTabSz="357896">
              <a:lnSpc>
                <a:spcPct val="119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Przedmiotem oceny jest całościowa koncepcja projektu: prace B+R i założenia dotyczące wdrożenia ich wyników, w szczególności: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841657" y="22679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2/5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25901761"/>
              </p:ext>
            </p:extLst>
          </p:nvPr>
        </p:nvGraphicFramePr>
        <p:xfrm>
          <a:off x="942474" y="1621375"/>
          <a:ext cx="7128791" cy="3075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7301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841340" y="333321"/>
            <a:ext cx="6912767" cy="654529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badawczo-rozwojowe przedsiębiorstw </a:t>
            </a: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841340" y="1040591"/>
            <a:ext cx="7336864" cy="17091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Przedsiębiorca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może zrealizować prace B+R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samodzielnie,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jeżeli dysponuje odpowiednim potencjałem.</a:t>
            </a: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Przedsiębiorca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może zlecić realizację prac B+R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podwykonawcy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841657" y="22679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3/5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3" name="Strzałka w dół 2"/>
          <p:cNvSpPr/>
          <p:nvPr/>
        </p:nvSpPr>
        <p:spPr>
          <a:xfrm>
            <a:off x="2065476" y="2264533"/>
            <a:ext cx="360040" cy="57579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1089699" y="2989716"/>
            <a:ext cx="23391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organizacja badawcza</a:t>
            </a:r>
            <a:endParaRPr lang="pl-PL" sz="1600" b="1" dirty="0"/>
          </a:p>
        </p:txBody>
      </p:sp>
      <p:sp>
        <p:nvSpPr>
          <p:cNvPr id="5" name="Prostokąt 4"/>
          <p:cNvSpPr/>
          <p:nvPr/>
        </p:nvSpPr>
        <p:spPr>
          <a:xfrm>
            <a:off x="5225876" y="2996616"/>
            <a:ext cx="2952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przedsiębiorca posiadający status centrum badawczo-rozwojowego</a:t>
            </a:r>
            <a:endParaRPr lang="pl-PL" sz="1600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4009691" y="2355726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lub</a:t>
            </a:r>
          </a:p>
        </p:txBody>
      </p:sp>
      <p:sp>
        <p:nvSpPr>
          <p:cNvPr id="8" name="Prostokąt 7"/>
          <p:cNvSpPr/>
          <p:nvPr/>
        </p:nvSpPr>
        <p:spPr>
          <a:xfrm>
            <a:off x="755576" y="4008137"/>
            <a:ext cx="7374594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-252000">
              <a:lnSpc>
                <a:spcPct val="119000"/>
              </a:lnSpc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Prace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B+R mogą być realizowane w konsorcjum/partnerstwie z innymi podmiotami, także w ramach tzw. skutecznej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współpracy. </a:t>
            </a: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14" name="Strzałka w dół 13"/>
          <p:cNvSpPr/>
          <p:nvPr/>
        </p:nvSpPr>
        <p:spPr>
          <a:xfrm>
            <a:off x="6522020" y="2240606"/>
            <a:ext cx="360040" cy="57579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46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683568" y="342727"/>
            <a:ext cx="6912767" cy="654529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badawczo-rozwojowe przedsiębiorstw </a:t>
            </a: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683568" y="1131590"/>
            <a:ext cx="7776864" cy="360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Wsparcie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mogą uzyskać projekty realizowane przez: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54038" lvl="1" indent="-28575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MŚP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przedsiębiorstwa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typu small </a:t>
            </a:r>
            <a:r>
              <a:rPr lang="pl-PL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mid-caps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54038" lvl="1" indent="-28575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konsorcja/partnerstwa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przedsiębiorstw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reprezentowane przez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lidera, </a:t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którym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jest MŚP lub przedsiębiorstwo typu small </a:t>
            </a:r>
            <a:r>
              <a:rPr lang="pl-PL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mid-caps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54038" lvl="1" indent="-28575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konsorcja/partnerstwa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przedsiębiorstw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z udziałem innych podmiotów: organizacji badawczych, organizacji pozarządowych, ośrodków innowacji reprezentowane przez lidera (odpowiedzialnego za wdrożenie wyników prac B+R), którym jest MŚP lub przedsiębiorstwo typu small </a:t>
            </a:r>
            <a:r>
              <a:rPr lang="pl-PL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mid-caps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54038" lvl="1" indent="-28575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przedsiębiorstwa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inne niż MŚP i small </a:t>
            </a:r>
            <a:r>
              <a:rPr lang="pl-PL" sz="1600" b="1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mid-caps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wyłącznie pod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warunkiem: współpracy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MŚP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oraz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wykazania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wymiernych efektów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korzyści wynikających z danej formy współpracy dla MŚP. </a:t>
            </a:r>
          </a:p>
        </p:txBody>
      </p:sp>
      <p:sp>
        <p:nvSpPr>
          <p:cNvPr id="1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841657" y="22679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4/5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69917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841340" y="333321"/>
            <a:ext cx="6912767" cy="654529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badawczo-rozwojowe przedsiębiorstw </a:t>
            </a:r>
          </a:p>
        </p:txBody>
      </p:sp>
      <p:sp>
        <p:nvSpPr>
          <p:cNvPr id="13" name="Symbol zastępczy zawartości 5"/>
          <p:cNvSpPr txBox="1">
            <a:spLocks noGrp="1"/>
          </p:cNvSpPr>
          <p:nvPr>
            <p:ph idx="1"/>
          </p:nvPr>
        </p:nvSpPr>
        <p:spPr>
          <a:xfrm>
            <a:off x="841340" y="843558"/>
            <a:ext cx="7374594" cy="2824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>
            <a:lvl1pPr marL="25198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2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75595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3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125992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Blip>
                <a:blip r:embed="rId4"/>
              </a:buBlip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1763895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2267866" marR="0" indent="-251985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75857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3262543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76651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4270484" marR="0" indent="-238722" algn="l" defTabSz="1007940" rtl="0" latinLnBrk="0">
              <a:lnSpc>
                <a:spcPts val="24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 b="0" i="0" u="none" strike="noStrike" cap="none" spc="0" baseline="0">
                <a:solidFill>
                  <a:srgbClr val="000000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Promowane będą m.in. przedsięwzięcia służące zwiększeniu podaży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innowacji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2000" indent="-252000" defTabSz="357896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Wsparcie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będzie kierowane na </a:t>
            </a: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przedsięwzięcia zgodne z regionalną inteligentną specjalizacją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 uzupełniająco na specjalizacje wyłaniające się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procesu przedsiębiorczego </a:t>
            </a: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odkrywania.</a:t>
            </a:r>
          </a:p>
        </p:txBody>
      </p:sp>
      <p:sp>
        <p:nvSpPr>
          <p:cNvPr id="19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7841657" y="226795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5/5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69511639"/>
              </p:ext>
            </p:extLst>
          </p:nvPr>
        </p:nvGraphicFramePr>
        <p:xfrm>
          <a:off x="1417403" y="1581977"/>
          <a:ext cx="576064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104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80133149"/>
              </p:ext>
            </p:extLst>
          </p:nvPr>
        </p:nvGraphicFramePr>
        <p:xfrm>
          <a:off x="1025694" y="2608908"/>
          <a:ext cx="4103887" cy="55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ytuł 1"/>
          <p:cNvSpPr txBox="1">
            <a:spLocks/>
          </p:cNvSpPr>
          <p:nvPr/>
        </p:nvSpPr>
        <p:spPr>
          <a:xfrm>
            <a:off x="779246" y="267095"/>
            <a:ext cx="7315967" cy="5776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4" rtl="0" eaLnBrk="1" latinLnBrk="0" hangingPunct="1">
              <a:lnSpc>
                <a:spcPts val="2449"/>
              </a:lnSpc>
              <a:spcBef>
                <a:spcPct val="0"/>
              </a:spcBef>
              <a:buNone/>
              <a:defRPr sz="1905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Działanie 1.13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Wsparcie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dla firm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wczesnej </a:t>
            </a:r>
            <a:r>
              <a:rPr lang="pl-P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fazie </a:t>
            </a:r>
            <a:r>
              <a:rPr lang="pl-PL" sz="2800" dirty="0">
                <a:latin typeface="Arial" panose="020B0604020202020204" pitchFamily="34" charset="0"/>
                <a:cs typeface="Arial" panose="020B0604020202020204" pitchFamily="34" charset="0"/>
              </a:rPr>
              <a:t>rozwoju</a:t>
            </a: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ymbol zastępczy tekstu 2"/>
          <p:cNvSpPr>
            <a:spLocks noGrp="1"/>
          </p:cNvSpPr>
          <p:nvPr>
            <p:ph idx="1"/>
          </p:nvPr>
        </p:nvSpPr>
        <p:spPr>
          <a:xfrm>
            <a:off x="899967" y="2617943"/>
            <a:ext cx="7315967" cy="1177943"/>
          </a:xfrm>
        </p:spPr>
        <p:txBody>
          <a:bodyPr>
            <a:noAutofit/>
          </a:bodyPr>
          <a:lstStyle/>
          <a:p>
            <a:pPr marL="252000" indent="-2520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18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</a:t>
            </a:r>
            <a:r>
              <a:rPr lang="pl-PL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rozwojowe o charakterze inkubacyjnym / akceleracyjnym realizowane przez wyspecjalizowane podmioty, na rzecz przedsiębiorstw na wczesnym etapie rozwoju z innowacyjnym </a:t>
            </a:r>
            <a:r>
              <a:rPr lang="pl-PL" sz="18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potencjałem</a:t>
            </a:r>
            <a:r>
              <a:rPr lang="pl-PL" sz="18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" name="Symbol zastępczy numeru slajdu 3"/>
          <p:cNvSpPr txBox="1">
            <a:spLocks/>
          </p:cNvSpPr>
          <p:nvPr/>
        </p:nvSpPr>
        <p:spPr>
          <a:xfrm>
            <a:off x="7292281" y="5021030"/>
            <a:ext cx="923653" cy="12247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defPPr>
              <a:defRPr lang="en-US"/>
            </a:defPPr>
            <a:lvl1pPr marL="0" algn="r" defTabSz="357896" rtl="0" eaLnBrk="1" latinLnBrk="0" hangingPunct="1">
              <a:defRPr sz="68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357896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792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3688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1585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9481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47377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5273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3169" algn="l" defTabSz="357896" rtl="0" eaLnBrk="1" latinLnBrk="0" hangingPunct="1">
              <a:defRPr sz="14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4015AA-59F6-416B-87A6-8E3D940284E2}" type="slidenum">
              <a:rPr lang="pl-PL" sz="8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pl-P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7841657" y="120597"/>
            <a:ext cx="74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 smtClean="0">
                <a:solidFill>
                  <a:srgbClr val="0051B0">
                    <a:lumMod val="75000"/>
                  </a:srgbClr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1/4</a:t>
            </a:r>
            <a:endParaRPr lang="pl-PL" sz="1600" dirty="0">
              <a:solidFill>
                <a:srgbClr val="0051B0">
                  <a:lumMod val="75000"/>
                </a:srgbClr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0" t="57561" r="22248" b="25427"/>
          <a:stretch/>
        </p:blipFill>
        <p:spPr>
          <a:xfrm>
            <a:off x="5134082" y="1718339"/>
            <a:ext cx="690843" cy="737838"/>
          </a:xfrm>
          <a:prstGeom prst="rect">
            <a:avLst/>
          </a:prstGeom>
        </p:spPr>
      </p:pic>
      <p:sp>
        <p:nvSpPr>
          <p:cNvPr id="18" name="pole tekstowe 17"/>
          <p:cNvSpPr txBox="1"/>
          <p:nvPr/>
        </p:nvSpPr>
        <p:spPr>
          <a:xfrm>
            <a:off x="2126792" y="1804237"/>
            <a:ext cx="2871823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Nabór 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02.10.2024 - grudzień 2024 </a:t>
            </a:r>
          </a:p>
          <a:p>
            <a:endParaRPr lang="pl-PL" sz="16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5931229" y="1830474"/>
            <a:ext cx="159921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Alokacja</a:t>
            </a:r>
            <a:b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6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27,3 mln </a:t>
            </a:r>
            <a:r>
              <a:rPr lang="pl-PL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PLN</a:t>
            </a:r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8" t="57561" r="57516" b="25427"/>
          <a:stretch/>
        </p:blipFill>
        <p:spPr>
          <a:xfrm>
            <a:off x="1321781" y="1734679"/>
            <a:ext cx="805011" cy="721498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1996153" y="4373174"/>
            <a:ext cx="5104282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6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rozwój produktów lub przyspieszenie rozwoju </a:t>
            </a:r>
            <a:r>
              <a:rPr lang="pl-PL" sz="16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</a:t>
            </a:r>
            <a:endParaRPr lang="pl-PL" sz="16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683568" y="1102821"/>
            <a:ext cx="83764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 </a:t>
            </a: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pl-PL" sz="24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 rozwojowe dla startupów</a:t>
            </a:r>
            <a:endParaRPr lang="pl-PL" sz="2400" b="1" dirty="0">
              <a:solidFill>
                <a:srgbClr val="003D8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trzałka w dół 4"/>
          <p:cNvSpPr/>
          <p:nvPr/>
        </p:nvSpPr>
        <p:spPr>
          <a:xfrm>
            <a:off x="4139952" y="3867894"/>
            <a:ext cx="498673" cy="54056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490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2259FF35338184C9450301779206AF7" ma:contentTypeVersion="38" ma:contentTypeDescription="Utwórz nowy dokument." ma:contentTypeScope="" ma:versionID="e6c6e3e0ad3d91c5e595483ac3556790">
  <xsd:schema xmlns:xsd="http://www.w3.org/2001/XMLSchema" xmlns:xs="http://www.w3.org/2001/XMLSchema" xmlns:p="http://schemas.microsoft.com/office/2006/metadata/properties" xmlns:ns2="27f57e9e-8363-413d-800b-f05ef200be69" xmlns:ns3="c55646da-b583-4422-8edf-c2471e69b50a" targetNamespace="http://schemas.microsoft.com/office/2006/metadata/properties" ma:root="true" ma:fieldsID="ddae3e3ded2a1eac00c6075f4bf406cf" ns2:_="" ns3:_="">
    <xsd:import namespace="27f57e9e-8363-413d-800b-f05ef200be69"/>
    <xsd:import namespace="c55646da-b583-4422-8edf-c2471e69b5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Czywklejonodolegitymacji" minOccurs="0"/>
                <xsd:element ref="ns2:Referent" minOccurs="0"/>
                <xsd:element ref="ns3:haac777c69de4328af08b15d6860d31b" minOccurs="0"/>
                <xsd:element ref="ns3:PlannerID" minOccurs="0"/>
                <xsd:element ref="ns2:l11c65b5f2564b829f20c3bb61b96263" minOccurs="0"/>
                <xsd:element ref="ns2:DR_opiekun" minOccurs="0"/>
                <xsd:element ref="ns2:DR_radca" minOccurs="0"/>
                <xsd:element ref="ns2:hip" minOccurs="0"/>
                <xsd:element ref="ns2:DR_start" minOccurs="0"/>
                <xsd:element ref="ns2:DR_stop" minOccurs="0"/>
                <xsd:element ref="ns2:DR_monit" minOccurs="0"/>
                <xsd:element ref="ns2:Znak_sprawyT" minOccurs="0"/>
                <xsd:element ref="ns2:DR_pracownik" minOccurs="0"/>
                <xsd:element ref="ns2:MediaServiceObjectDetectorVersions" minOccurs="0"/>
                <xsd:element ref="ns2:MediaServiceSearchProperties" minOccurs="0"/>
                <xsd:element ref="ns2:Ktoprzygotowa_x0142_" minOccurs="0"/>
                <xsd:element ref="ns2:Nakiedy" minOccurs="0"/>
                <xsd:element ref="ns2:S_x0142_owakluczow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57e9e-8363-413d-800b-f05ef200be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_Flow_SignoffStatus" ma:index="19" nillable="true" ma:displayName="Stan zatwierdzenia" ma:internalName="Stan_x0020_zatwierdzenia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Tagi obrazów" ma:readOnly="false" ma:fieldId="{5cf76f15-5ced-4ddc-b409-7134ff3c332f}" ma:taxonomyMulti="true" ma:sspId="37af3bd2-c700-4151-8a0d-bd64704a98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zywklejonodolegitymacji" ma:index="25" nillable="true" ma:displayName="Czy wklejono do legitymacji" ma:default="0" ma:format="Dropdown" ma:internalName="Czywklejonodolegitymacji">
      <xsd:simpleType>
        <xsd:restriction base="dms:Boolean"/>
      </xsd:simpleType>
    </xsd:element>
    <xsd:element name="Referent" ma:index="26" nillable="true" ma:displayName="Referent" ma:format="Dropdown" ma:list="UserInfo" ma:SharePointGroup="0" ma:internalName="Referent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l11c65b5f2564b829f20c3bb61b96263" ma:index="31" nillable="true" ma:taxonomy="true" ma:internalName="l11c65b5f2564b829f20c3bb61b96263" ma:taxonomyFieldName="DR_sprawa" ma:displayName="DR_sprawa" ma:default="" ma:fieldId="{511c65b5-f256-4b82-9f20-c3bb61b96263}" ma:sspId="37af3bd2-c700-4151-8a0d-bd64704a98d7" ma:termSetId="74c20ee4-dbf5-4f8a-8b4e-2a767f8dfff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R_opiekun" ma:index="32" nillable="true" ma:displayName="DR_opiekun" ma:description="Kolumna automatyzacji Opiniowanie DR" ma:format="Dropdown" ma:list="UserInfo" ma:SharePointGroup="0" ma:internalName="DR_opieku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R_radca" ma:index="33" nillable="true" ma:displayName="DR_radca" ma:description="kolumna automatyzacji Opiniowanie DR" ma:format="Dropdown" ma:list="UserInfo" ma:SharePointGroup="0" ma:internalName="DR_radca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hip" ma:index="34" nillable="true" ma:displayName="hip" ma:description="kolumna automatyzacji Opiniowanie DR" ma:format="Hyperlink" ma:internalName="hip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R_start" ma:index="35" nillable="true" ma:displayName="DR_start" ma:description="kolumna automatyzacji Opiniowanie DR" ma:format="DateOnly" ma:internalName="DR_start">
      <xsd:simpleType>
        <xsd:restriction base="dms:DateTime"/>
      </xsd:simpleType>
    </xsd:element>
    <xsd:element name="DR_stop" ma:index="36" nillable="true" ma:displayName="DR_stop" ma:description="kolumna automatyzacji Opiniowanie DR" ma:format="DateOnly" ma:internalName="DR_stop">
      <xsd:simpleType>
        <xsd:restriction base="dms:DateTime"/>
      </xsd:simpleType>
    </xsd:element>
    <xsd:element name="DR_monit" ma:index="37" nillable="true" ma:displayName="DR_monit" ma:default="0" ma:description="kolumna automatyzacji Opiniowanie DR" ma:format="Dropdown" ma:internalName="DR_monit">
      <xsd:simpleType>
        <xsd:restriction base="dms:Boolean"/>
      </xsd:simpleType>
    </xsd:element>
    <xsd:element name="Znak_sprawyT" ma:index="38" nillable="true" ma:displayName="Znak_sprawyT" ma:description="kolumna automatyzacji Opiniowanie DR" ma:format="Dropdown" ma:internalName="Znak_sprawyT">
      <xsd:simpleType>
        <xsd:restriction base="dms:Text">
          <xsd:maxLength value="255"/>
        </xsd:restriction>
      </xsd:simpleType>
    </xsd:element>
    <xsd:element name="DR_pracownik" ma:index="39" nillable="true" ma:displayName="DR_pracownik" ma:description="kolumna automatyzacji opiniowanie DR" ma:format="Dropdown" ma:list="UserInfo" ma:SharePointGroup="0" ma:internalName="DR_pracownik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4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Ktoprzygotowa_x0142_" ma:index="42" nillable="true" ma:displayName="Kto przygotował" ma:format="Dropdown" ma:list="UserInfo" ma:SharePointGroup="0" ma:internalName="Ktoprzygotowa_x0142_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Nakiedy" ma:index="43" nillable="true" ma:displayName="Na kiedy" ma:format="DateOnly" ma:internalName="Nakiedy">
      <xsd:simpleType>
        <xsd:restriction base="dms:DateTime"/>
      </xsd:simpleType>
    </xsd:element>
    <xsd:element name="S_x0142_owakluczowe" ma:index="44" nillable="true" ma:displayName="Słowa kluczowe" ma:format="Dropdown" ma:internalName="S_x0142_owakluczowe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JST"/>
                        <xsd:enumeration value="Samorządy"/>
                        <xsd:enumeration value="Administracja Publiczna"/>
                        <xsd:enumeration value="8"/>
                        <xsd:enumeration value="6"/>
                        <xsd:enumeration value="5"/>
                        <xsd:enumeration value="Edukacja"/>
                        <xsd:enumeration value="FST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5646da-b583-4422-8edf-c2471e69b50a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9ace3449-ffee-42e7-8c66-e1b86c96db44}" ma:internalName="TaxCatchAll" ma:showField="CatchAllData" ma:web="c55646da-b583-4422-8edf-c2471e69b5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haac777c69de4328af08b15d6860d31b" ma:index="28" nillable="true" ma:taxonomy="true" ma:internalName="haac777c69de4328af08b15d6860d31b" ma:taxonomyFieldName="P1kluczowe" ma:displayName="P1kluczowe" ma:default="" ma:fieldId="{1aac777c-69de-4328-af08-b15d6860d31b}" ma:sspId="37af3bd2-c700-4151-8a0d-bd64704a98d7" ma:termSetId="7870a5cc-74d4-473e-9570-6b19f4d633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lannerID" ma:index="29" nillable="true" ma:displayName="PlannerID" ma:description="kolumna automatyzacji Opiniowanie radców" ma:internalName="Planner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lannerID xmlns="c55646da-b583-4422-8edf-c2471e69b50a" xsi:nil="true"/>
    <DR_stop xmlns="27f57e9e-8363-413d-800b-f05ef200be69" xsi:nil="true"/>
    <hip xmlns="27f57e9e-8363-413d-800b-f05ef200be69">
      <Url xsi:nil="true"/>
      <Description xsi:nil="true"/>
    </hip>
    <Znak_sprawyT xmlns="27f57e9e-8363-413d-800b-f05ef200be69" xsi:nil="true"/>
    <lcf76f155ced4ddcb4097134ff3c332f xmlns="27f57e9e-8363-413d-800b-f05ef200be69">
      <Terms xmlns="http://schemas.microsoft.com/office/infopath/2007/PartnerControls"/>
    </lcf76f155ced4ddcb4097134ff3c332f>
    <DR_opiekun xmlns="27f57e9e-8363-413d-800b-f05ef200be69">
      <UserInfo>
        <DisplayName/>
        <AccountId xsi:nil="true"/>
        <AccountType/>
      </UserInfo>
    </DR_opiekun>
    <DR_start xmlns="27f57e9e-8363-413d-800b-f05ef200be69" xsi:nil="true"/>
    <DR_monit xmlns="27f57e9e-8363-413d-800b-f05ef200be69">false</DR_monit>
    <TaxCatchAll xmlns="c55646da-b583-4422-8edf-c2471e69b50a" xsi:nil="true"/>
    <DR_pracownik xmlns="27f57e9e-8363-413d-800b-f05ef200be69">
      <UserInfo>
        <DisplayName/>
        <AccountId xsi:nil="true"/>
        <AccountType/>
      </UserInfo>
    </DR_pracownik>
    <DR_radca xmlns="27f57e9e-8363-413d-800b-f05ef200be69">
      <UserInfo>
        <DisplayName/>
        <AccountId xsi:nil="true"/>
        <AccountType/>
      </UserInfo>
    </DR_radca>
    <SharedWithUsers xmlns="c55646da-b583-4422-8edf-c2471e69b50a">
      <UserInfo>
        <DisplayName>Jarosław Łydka</DisplayName>
        <AccountId>192</AccountId>
        <AccountType/>
      </UserInfo>
    </SharedWithUsers>
    <Referent xmlns="27f57e9e-8363-413d-800b-f05ef200be69">
      <UserInfo>
        <DisplayName/>
        <AccountId xsi:nil="true"/>
        <AccountType/>
      </UserInfo>
    </Referent>
    <Czywklejonodolegitymacji xmlns="27f57e9e-8363-413d-800b-f05ef200be69">false</Czywklejonodolegitymacji>
    <haac777c69de4328af08b15d6860d31b xmlns="c55646da-b583-4422-8edf-c2471e69b50a">
      <Terms xmlns="http://schemas.microsoft.com/office/infopath/2007/PartnerControls"/>
    </haac777c69de4328af08b15d6860d31b>
    <l11c65b5f2564b829f20c3bb61b96263 xmlns="27f57e9e-8363-413d-800b-f05ef200be69">
      <Terms xmlns="http://schemas.microsoft.com/office/infopath/2007/PartnerControls"/>
    </l11c65b5f2564b829f20c3bb61b96263>
    <_Flow_SignoffStatus xmlns="27f57e9e-8363-413d-800b-f05ef200be69" xsi:nil="true"/>
    <Ktoprzygotowa_x0142_ xmlns="27f57e9e-8363-413d-800b-f05ef200be69">
      <UserInfo>
        <DisplayName/>
        <AccountId xsi:nil="true"/>
        <AccountType/>
      </UserInfo>
    </Ktoprzygotowa_x0142_>
    <S_x0142_owakluczowe xmlns="27f57e9e-8363-413d-800b-f05ef200be69" xsi:nil="true"/>
    <Nakiedy xmlns="27f57e9e-8363-413d-800b-f05ef200be69" xsi:nil="true"/>
  </documentManagement>
</p:properties>
</file>

<file path=customXml/itemProps1.xml><?xml version="1.0" encoding="utf-8"?>
<ds:datastoreItem xmlns:ds="http://schemas.openxmlformats.org/officeDocument/2006/customXml" ds:itemID="{4837CC97-E07E-4B0C-B523-B1FF2CCA6E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BAA77B-C586-4D9B-BA24-473E389150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f57e9e-8363-413d-800b-f05ef200be69"/>
    <ds:schemaRef ds:uri="c55646da-b583-4422-8edf-c2471e69b5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8D9092F-79D3-4E2E-ADEF-F7E0CD22EFD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55646da-b583-4422-8edf-c2471e69b50a"/>
    <ds:schemaRef ds:uri="27f57e9e-8363-413d-800b-f05ef200be6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6601</TotalTime>
  <Words>2057</Words>
  <Application>Microsoft Office PowerPoint</Application>
  <PresentationFormat>Pokaz na ekranie (16:9)</PresentationFormat>
  <Paragraphs>238</Paragraphs>
  <Slides>31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36" baseType="lpstr">
      <vt:lpstr>Arial</vt:lpstr>
      <vt:lpstr>Calibri</vt:lpstr>
      <vt:lpstr>Open Sans</vt:lpstr>
      <vt:lpstr>Wingdings</vt:lpstr>
      <vt:lpstr>Motyw pakietu Office</vt:lpstr>
      <vt:lpstr>Prezentacja programu PowerPoint</vt:lpstr>
      <vt:lpstr>Nabory w 2024 r. </vt:lpstr>
      <vt:lpstr>Prezentacja programu PowerPoint</vt:lpstr>
      <vt:lpstr>Działanie 1.1 Projekty badawczo-rozwojowe przedsiębiorstw </vt:lpstr>
      <vt:lpstr>Projekty badawczo-rozwojowe przedsiębiorstw </vt:lpstr>
      <vt:lpstr>Projekty badawczo-rozwojowe przedsiębiorstw </vt:lpstr>
      <vt:lpstr>Projekty badawczo-rozwojowe przedsiębiorstw </vt:lpstr>
      <vt:lpstr>Projekty badawczo-rozwojowe przedsiębiorstw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Nabory planowane w 2025 r.  </vt:lpstr>
      <vt:lpstr>Prezentacja programu PowerPoint</vt:lpstr>
      <vt:lpstr>Działanie 1.2 Bony na innowacje dla MŚP</vt:lpstr>
      <vt:lpstr>Bony na innowacje dla MŚP</vt:lpstr>
      <vt:lpstr>Bony na innowacje dla MŚP</vt:lpstr>
      <vt:lpstr>Bony na innowacje dla MŚP</vt:lpstr>
      <vt:lpstr>Bony na innowacje dla MŚP</vt:lpstr>
      <vt:lpstr>Bony na innowacje dla MŚP</vt:lpstr>
      <vt:lpstr>Działanie 1.13 Wsparcie dla firm we wczesnej fazie rozwoju </vt:lpstr>
      <vt:lpstr>Wsparcie dla firm we wczesnej fazie rozwoju </vt:lpstr>
      <vt:lpstr>Działanie 1.13 Wsparcie dla firm we wczesnej fazie rozwoju </vt:lpstr>
      <vt:lpstr>Działanie 1.14 Internacjonalizacja MŚP</vt:lpstr>
      <vt:lpstr>Działanie 1.14 A. Internacjonalizacja MŚP</vt:lpstr>
      <vt:lpstr>Punkt kontaktowy w MCP</vt:lpstr>
      <vt:lpstr>Dziękuję za uwagę  Małopolskie Centrum Przedsiębiorczości Punkt Kontaktowy Kraków, ul. Jasnogórska 11 p. 206, II piętro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Sowiński Piotr</dc:creator>
  <cp:lastModifiedBy>Ewa Zabrzańska</cp:lastModifiedBy>
  <cp:revision>377</cp:revision>
  <cp:lastPrinted>2023-11-21T09:54:35Z</cp:lastPrinted>
  <dcterms:created xsi:type="dcterms:W3CDTF">2022-06-22T09:40:44Z</dcterms:created>
  <dcterms:modified xsi:type="dcterms:W3CDTF">2024-06-19T07:05:39Z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0x010100A2259FF35338184C9450301779206AF7</vt:lpwstr>
  </property>
  <property fmtid="{D5CDD505-2E9C-101B-9397-08002B2CF9AE}" pid="3" name="DR_sprawa">
    <vt:lpwstr/>
  </property>
  <property fmtid="{D5CDD505-2E9C-101B-9397-08002B2CF9AE}" pid="4" name="P1kluczowe">
    <vt:lpwstr/>
  </property>
  <property fmtid="{D5CDD505-2E9C-101B-9397-08002B2CF9AE}" pid="5" name="MediaServiceImageTags">
    <vt:lpwstr/>
  </property>
</Properties>
</file>